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8" r:id="rId3"/>
    <p:sldId id="259" r:id="rId4"/>
    <p:sldId id="260" r:id="rId5"/>
    <p:sldId id="261" r:id="rId6"/>
    <p:sldId id="262" r:id="rId7"/>
    <p:sldId id="263" r:id="rId8"/>
    <p:sldId id="264" r:id="rId9"/>
    <p:sldId id="270" r:id="rId10"/>
    <p:sldId id="272" r:id="rId11"/>
    <p:sldId id="271" r:id="rId12"/>
    <p:sldId id="265" r:id="rId13"/>
    <p:sldId id="266" r:id="rId14"/>
    <p:sldId id="267" r:id="rId15"/>
    <p:sldId id="268" r:id="rId16"/>
  </p:sldIdLst>
  <p:sldSz cx="10693400" cy="7556500"/>
  <p:notesSz cx="6858000" cy="9144000"/>
  <p:embeddedFontLst>
    <p:embeddedFont>
      <p:font typeface="Nunito" pitchFamily="2" charset="0"/>
      <p:regular r:id="rId18"/>
      <p:bold r:id="rId19"/>
      <p:boldItalic r:id="rId20"/>
    </p:embeddedFont>
    <p:embeddedFont>
      <p:font typeface="Nunito Bold" charset="0"/>
      <p:regular r:id="rId21"/>
    </p:embeddedFont>
    <p:embeddedFont>
      <p:font typeface="Nunito Bold Italics" panose="020B0604020202020204" charset="0"/>
      <p:regular r:id="rId22"/>
    </p:embeddedFont>
    <p:embeddedFont>
      <p:font typeface="Open Sans" panose="020B0606030504020204" pitchFamily="34" charset="0"/>
      <p:regular r:id="rId23"/>
      <p:bold r:id="rId24"/>
      <p:italic r:id="rId25"/>
      <p:boldItalic r:id="rId26"/>
    </p:embeddedFont>
    <p:embeddedFont>
      <p:font typeface="Open Sans Bold" panose="020B0806030504020204" charset="0"/>
      <p:regular r:id="rId27"/>
    </p:embeddedFont>
    <p:embeddedFont>
      <p:font typeface="Roboto" panose="02000000000000000000" pitchFamily="2" charset="0"/>
      <p:regular r:id="rId28"/>
    </p:embeddedFont>
    <p:embeddedFont>
      <p:font typeface="Roboto Slab Bol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22" autoAdjust="0"/>
  </p:normalViewPr>
  <p:slideViewPr>
    <p:cSldViewPr>
      <p:cViewPr varScale="1">
        <p:scale>
          <a:sx n="70" d="100"/>
          <a:sy n="70" d="100"/>
        </p:scale>
        <p:origin x="140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D3AF0-59B5-4CBC-B5B8-59B209ED1600}" type="datetimeFigureOut">
              <a:rPr lang="ro-RO" smtClean="0"/>
              <a:t>12.02.2026</a:t>
            </a:fld>
            <a:endParaRPr lang="ro-RO"/>
          </a:p>
        </p:txBody>
      </p:sp>
      <p:sp>
        <p:nvSpPr>
          <p:cNvPr id="4" name="Slide Image Placeholder 3"/>
          <p:cNvSpPr>
            <a:spLocks noGrp="1" noRot="1" noChangeAspect="1"/>
          </p:cNvSpPr>
          <p:nvPr>
            <p:ph type="sldImg" idx="2"/>
          </p:nvPr>
        </p:nvSpPr>
        <p:spPr>
          <a:xfrm>
            <a:off x="1244600" y="1143000"/>
            <a:ext cx="4368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239CA-1ED6-41EB-906D-2D1DE4098106}" type="slidenum">
              <a:rPr lang="ro-RO" smtClean="0"/>
              <a:t>‹#›</a:t>
            </a:fld>
            <a:endParaRPr lang="ro-RO"/>
          </a:p>
        </p:txBody>
      </p:sp>
    </p:spTree>
    <p:extLst>
      <p:ext uri="{BB962C8B-B14F-4D97-AF65-F5344CB8AC3E}">
        <p14:creationId xmlns:p14="http://schemas.microsoft.com/office/powerpoint/2010/main" val="3502434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FF4239CA-1ED6-41EB-906D-2D1DE4098106}" type="slidenum">
              <a:rPr lang="ro-RO" smtClean="0"/>
              <a:t>9</a:t>
            </a:fld>
            <a:endParaRPr lang="ro-RO"/>
          </a:p>
        </p:txBody>
      </p:sp>
    </p:spTree>
    <p:extLst>
      <p:ext uri="{BB962C8B-B14F-4D97-AF65-F5344CB8AC3E}">
        <p14:creationId xmlns:p14="http://schemas.microsoft.com/office/powerpoint/2010/main" val="3097455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12-Feb-26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12-Feb-26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12-Feb-26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12-Feb-26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12-Feb-26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12-Feb-26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12-Feb-26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12-Feb-26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www.civitas.ro" TargetMode="External"/><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702B"/>
        </a:solidFill>
        <a:effectLst/>
      </p:bgPr>
    </p:bg>
    <p:spTree>
      <p:nvGrpSpPr>
        <p:cNvPr id="1" name=""/>
        <p:cNvGrpSpPr/>
        <p:nvPr/>
      </p:nvGrpSpPr>
      <p:grpSpPr>
        <a:xfrm>
          <a:off x="0" y="0"/>
          <a:ext cx="0" cy="0"/>
          <a:chOff x="0" y="0"/>
          <a:chExt cx="0" cy="0"/>
        </a:xfrm>
      </p:grpSpPr>
      <p:sp>
        <p:nvSpPr>
          <p:cNvPr id="2" name="Freeform 2"/>
          <p:cNvSpPr/>
          <p:nvPr/>
        </p:nvSpPr>
        <p:spPr>
          <a:xfrm>
            <a:off x="0" y="0"/>
            <a:ext cx="11544501" cy="7691524"/>
          </a:xfrm>
          <a:custGeom>
            <a:avLst/>
            <a:gdLst/>
            <a:ahLst/>
            <a:cxnLst/>
            <a:rect l="l" t="t" r="r" b="b"/>
            <a:pathLst>
              <a:path w="11544501" h="7691524">
                <a:moveTo>
                  <a:pt x="0" y="0"/>
                </a:moveTo>
                <a:lnTo>
                  <a:pt x="11544501" y="0"/>
                </a:lnTo>
                <a:lnTo>
                  <a:pt x="11544501" y="7691524"/>
                </a:lnTo>
                <a:lnTo>
                  <a:pt x="0" y="7691524"/>
                </a:lnTo>
                <a:lnTo>
                  <a:pt x="0" y="0"/>
                </a:lnTo>
                <a:close/>
              </a:path>
            </a:pathLst>
          </a:custGeom>
          <a:blipFill>
            <a:blip r:embed="rId2"/>
            <a:stretch>
              <a:fillRect/>
            </a:stretch>
          </a:blipFill>
        </p:spPr>
      </p:sp>
      <p:sp>
        <p:nvSpPr>
          <p:cNvPr id="3" name="Freeform 3"/>
          <p:cNvSpPr/>
          <p:nvPr/>
        </p:nvSpPr>
        <p:spPr>
          <a:xfrm rot="5400000">
            <a:off x="0" y="0"/>
            <a:ext cx="10692000" cy="10692000"/>
          </a:xfrm>
          <a:custGeom>
            <a:avLst/>
            <a:gdLst/>
            <a:ahLst/>
            <a:cxnLst/>
            <a:rect l="l" t="t" r="r" b="b"/>
            <a:pathLst>
              <a:path w="10692000" h="10692000">
                <a:moveTo>
                  <a:pt x="0" y="0"/>
                </a:moveTo>
                <a:lnTo>
                  <a:pt x="10692000" y="0"/>
                </a:lnTo>
                <a:lnTo>
                  <a:pt x="10692000" y="10692000"/>
                </a:lnTo>
                <a:lnTo>
                  <a:pt x="0" y="10692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756000" y="1051275"/>
            <a:ext cx="5242182" cy="2958448"/>
          </a:xfrm>
          <a:prstGeom prst="rect">
            <a:avLst/>
          </a:prstGeom>
        </p:spPr>
        <p:txBody>
          <a:bodyPr lIns="0" tIns="0" rIns="0" bIns="0" rtlCol="0" anchor="t">
            <a:spAutoFit/>
          </a:bodyPr>
          <a:lstStyle/>
          <a:p>
            <a:pPr algn="l">
              <a:lnSpc>
                <a:spcPts val="11279"/>
              </a:lnSpc>
            </a:pPr>
            <a:r>
              <a:rPr lang="en-US" sz="11999" b="1">
                <a:solidFill>
                  <a:srgbClr val="FEDD0C"/>
                </a:solidFill>
                <a:latin typeface="Roboto Slab Bold"/>
                <a:ea typeface="Roboto Slab Bold"/>
                <a:cs typeface="Roboto Slab Bold"/>
                <a:sym typeface="Roboto Slab Bold"/>
              </a:rPr>
              <a:t>Raport</a:t>
            </a:r>
          </a:p>
          <a:p>
            <a:pPr marL="0" lvl="0" indent="0" algn="l">
              <a:lnSpc>
                <a:spcPts val="11279"/>
              </a:lnSpc>
              <a:spcBef>
                <a:spcPct val="0"/>
              </a:spcBef>
            </a:pPr>
            <a:r>
              <a:rPr lang="en-US" sz="11999" b="1">
                <a:solidFill>
                  <a:srgbClr val="FEDD0C"/>
                </a:solidFill>
                <a:latin typeface="Roboto Slab Bold"/>
                <a:ea typeface="Roboto Slab Bold"/>
                <a:cs typeface="Roboto Slab Bold"/>
                <a:sym typeface="Roboto Slab Bold"/>
              </a:rPr>
              <a:t>Anual</a:t>
            </a:r>
          </a:p>
        </p:txBody>
      </p:sp>
      <p:sp>
        <p:nvSpPr>
          <p:cNvPr id="5" name="TextBox 5"/>
          <p:cNvSpPr txBox="1"/>
          <p:nvPr/>
        </p:nvSpPr>
        <p:spPr>
          <a:xfrm rot="-5400000">
            <a:off x="6015801" y="2506825"/>
            <a:ext cx="5726957" cy="2546351"/>
          </a:xfrm>
          <a:prstGeom prst="rect">
            <a:avLst/>
          </a:prstGeom>
        </p:spPr>
        <p:txBody>
          <a:bodyPr lIns="0" tIns="0" rIns="0" bIns="0" rtlCol="0" anchor="t">
            <a:spAutoFit/>
          </a:bodyPr>
          <a:lstStyle/>
          <a:p>
            <a:pPr marL="0" lvl="0" indent="0" algn="l">
              <a:lnSpc>
                <a:spcPts val="18800"/>
              </a:lnSpc>
              <a:spcBef>
                <a:spcPct val="0"/>
              </a:spcBef>
            </a:pPr>
            <a:r>
              <a:rPr lang="en-US" sz="20000" b="1">
                <a:solidFill>
                  <a:srgbClr val="FEDD0C"/>
                </a:solidFill>
                <a:latin typeface="Roboto Slab Bold"/>
                <a:ea typeface="Roboto Slab Bold"/>
                <a:cs typeface="Roboto Slab Bold"/>
                <a:sym typeface="Roboto Slab Bold"/>
              </a:rPr>
              <a:t>2025</a:t>
            </a:r>
          </a:p>
        </p:txBody>
      </p:sp>
      <p:sp>
        <p:nvSpPr>
          <p:cNvPr id="6" name="TextBox 6"/>
          <p:cNvSpPr txBox="1"/>
          <p:nvPr/>
        </p:nvSpPr>
        <p:spPr>
          <a:xfrm>
            <a:off x="381223" y="4329689"/>
            <a:ext cx="4685250" cy="1421140"/>
          </a:xfrm>
          <a:prstGeom prst="rect">
            <a:avLst/>
          </a:prstGeom>
        </p:spPr>
        <p:txBody>
          <a:bodyPr lIns="0" tIns="0" rIns="0" bIns="0" rtlCol="0" anchor="t">
            <a:spAutoFit/>
          </a:bodyPr>
          <a:lstStyle/>
          <a:p>
            <a:pPr algn="ctr">
              <a:lnSpc>
                <a:spcPts val="3839"/>
              </a:lnSpc>
              <a:spcBef>
                <a:spcPct val="0"/>
              </a:spcBef>
            </a:pPr>
            <a:r>
              <a:rPr lang="en-US" sz="2399" b="1">
                <a:solidFill>
                  <a:srgbClr val="F3F3F3"/>
                </a:solidFill>
                <a:latin typeface="Open Sans Bold"/>
                <a:ea typeface="Open Sans Bold"/>
                <a:cs typeface="Open Sans Bold"/>
                <a:sym typeface="Open Sans Bold"/>
              </a:rPr>
              <a:t>ASOCIAȚIA DREPTATE ȘI EDUCAȚIE PENTRU TOȚI-A.D.E.P.T.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03876"/>
            <a:ext cx="10692000" cy="6133815"/>
          </a:xfrm>
          <a:custGeom>
            <a:avLst/>
            <a:gdLst/>
            <a:ahLst/>
            <a:cxnLst/>
            <a:rect l="l" t="t" r="r" b="b"/>
            <a:pathLst>
              <a:path w="10692000" h="6133815">
                <a:moveTo>
                  <a:pt x="0" y="0"/>
                </a:moveTo>
                <a:lnTo>
                  <a:pt x="10692000" y="0"/>
                </a:lnTo>
                <a:lnTo>
                  <a:pt x="10692000" y="6133815"/>
                </a:lnTo>
                <a:lnTo>
                  <a:pt x="0" y="6133815"/>
                </a:lnTo>
                <a:lnTo>
                  <a:pt x="0" y="0"/>
                </a:lnTo>
                <a:close/>
              </a:path>
            </a:pathLst>
          </a:custGeom>
          <a:blipFill>
            <a:blip r:embed="rId2"/>
            <a:stretch>
              <a:fillRect l="-421" r="-944" b="-494"/>
            </a:stretch>
          </a:blipFill>
        </p:spPr>
        <p:txBody>
          <a:bodyPr/>
          <a:lstStyle/>
          <a:p>
            <a:endParaRPr lang="ro-RO"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50750" y="-4856"/>
            <a:ext cx="5424707" cy="7391400"/>
            <a:chOff x="0" y="0"/>
            <a:chExt cx="3587445" cy="4749571"/>
          </a:xfrm>
        </p:grpSpPr>
        <p:sp>
          <p:nvSpPr>
            <p:cNvPr id="3" name="Freeform 3"/>
            <p:cNvSpPr/>
            <p:nvPr/>
          </p:nvSpPr>
          <p:spPr>
            <a:xfrm>
              <a:off x="0" y="0"/>
              <a:ext cx="3587445" cy="4749571"/>
            </a:xfrm>
            <a:custGeom>
              <a:avLst/>
              <a:gdLst/>
              <a:ahLst/>
              <a:cxnLst/>
              <a:rect l="l" t="t" r="r" b="b"/>
              <a:pathLst>
                <a:path w="3587445" h="4749571">
                  <a:moveTo>
                    <a:pt x="54232" y="0"/>
                  </a:moveTo>
                  <a:lnTo>
                    <a:pt x="3533213" y="0"/>
                  </a:lnTo>
                  <a:cubicBezTo>
                    <a:pt x="3547596" y="0"/>
                    <a:pt x="3561390" y="5714"/>
                    <a:pt x="3571561" y="15884"/>
                  </a:cubicBezTo>
                  <a:cubicBezTo>
                    <a:pt x="3581731" y="26055"/>
                    <a:pt x="3587445" y="39849"/>
                    <a:pt x="3587445" y="54232"/>
                  </a:cubicBezTo>
                  <a:lnTo>
                    <a:pt x="3587445" y="4695339"/>
                  </a:lnTo>
                  <a:cubicBezTo>
                    <a:pt x="3587445" y="4725290"/>
                    <a:pt x="3563164" y="4749571"/>
                    <a:pt x="3533213" y="4749571"/>
                  </a:cubicBezTo>
                  <a:lnTo>
                    <a:pt x="54232" y="4749571"/>
                  </a:lnTo>
                  <a:cubicBezTo>
                    <a:pt x="24281" y="4749571"/>
                    <a:pt x="0" y="4725290"/>
                    <a:pt x="0" y="4695339"/>
                  </a:cubicBezTo>
                  <a:lnTo>
                    <a:pt x="0" y="54232"/>
                  </a:lnTo>
                  <a:cubicBezTo>
                    <a:pt x="0" y="24281"/>
                    <a:pt x="24281" y="0"/>
                    <a:pt x="54232"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4" name="TextBox 4"/>
            <p:cNvSpPr txBox="1"/>
            <p:nvPr/>
          </p:nvSpPr>
          <p:spPr>
            <a:xfrm>
              <a:off x="0" y="57150"/>
              <a:ext cx="3587445" cy="4692421"/>
            </a:xfrm>
            <a:prstGeom prst="rect">
              <a:avLst/>
            </a:prstGeom>
          </p:spPr>
          <p:txBody>
            <a:bodyPr lIns="242777" tIns="242777" rIns="242777" bIns="242777" rtlCol="0" anchor="ctr"/>
            <a:lstStyle/>
            <a:p>
              <a:pPr marL="0" lvl="0" indent="0" algn="ctr">
                <a:lnSpc>
                  <a:spcPts val="2867"/>
                </a:lnSpc>
                <a:spcBef>
                  <a:spcPct val="0"/>
                </a:spcBef>
              </a:pPr>
              <a:endParaRPr/>
            </a:p>
          </p:txBody>
        </p:sp>
      </p:grpSp>
      <p:sp>
        <p:nvSpPr>
          <p:cNvPr id="5" name="Freeform 5"/>
          <p:cNvSpPr/>
          <p:nvPr/>
        </p:nvSpPr>
        <p:spPr>
          <a:xfrm>
            <a:off x="235822" y="551206"/>
            <a:ext cx="4429512" cy="6630794"/>
          </a:xfrm>
          <a:custGeom>
            <a:avLst/>
            <a:gdLst/>
            <a:ahLst/>
            <a:cxnLst/>
            <a:rect l="l" t="t" r="r" b="b"/>
            <a:pathLst>
              <a:path w="4429512" h="6630794">
                <a:moveTo>
                  <a:pt x="0" y="0"/>
                </a:moveTo>
                <a:lnTo>
                  <a:pt x="4429512" y="0"/>
                </a:lnTo>
                <a:lnTo>
                  <a:pt x="4429512" y="6630794"/>
                </a:lnTo>
                <a:lnTo>
                  <a:pt x="0" y="6630794"/>
                </a:lnTo>
                <a:lnTo>
                  <a:pt x="0" y="0"/>
                </a:lnTo>
                <a:close/>
              </a:path>
            </a:pathLst>
          </a:custGeom>
          <a:blipFill>
            <a:blip r:embed="rId2"/>
            <a:stretch>
              <a:fillRect l="-24847" r="-24847"/>
            </a:stretch>
          </a:blipFill>
        </p:spPr>
      </p:sp>
      <p:sp>
        <p:nvSpPr>
          <p:cNvPr id="6" name="TextBox 6"/>
          <p:cNvSpPr txBox="1"/>
          <p:nvPr/>
        </p:nvSpPr>
        <p:spPr>
          <a:xfrm>
            <a:off x="5250750" y="803625"/>
            <a:ext cx="5353750" cy="6479979"/>
          </a:xfrm>
          <a:prstGeom prst="rect">
            <a:avLst/>
          </a:prstGeom>
        </p:spPr>
        <p:txBody>
          <a:bodyPr wrap="square" lIns="0" tIns="0" rIns="0" bIns="0" rtlCol="0" anchor="t">
            <a:spAutoFit/>
          </a:bodyPr>
          <a:lstStyle/>
          <a:p>
            <a:pPr algn="ctr">
              <a:lnSpc>
                <a:spcPts val="2767"/>
              </a:lnSpc>
            </a:pPr>
            <a:r>
              <a:rPr lang="en-US" sz="2767" b="1" dirty="0" err="1">
                <a:solidFill>
                  <a:srgbClr val="FEDD0C"/>
                </a:solidFill>
                <a:latin typeface="Nunito"/>
                <a:ea typeface="Nunito"/>
                <a:cs typeface="Nunito"/>
                <a:sym typeface="Nunito"/>
              </a:rPr>
              <a:t>Asociația</a:t>
            </a:r>
            <a:r>
              <a:rPr lang="en-US" sz="2767" b="1" dirty="0">
                <a:solidFill>
                  <a:srgbClr val="FEDD0C"/>
                </a:solidFill>
                <a:latin typeface="Nunito"/>
                <a:ea typeface="Nunito"/>
                <a:cs typeface="Nunito"/>
                <a:sym typeface="Nunito"/>
              </a:rPr>
              <a:t> A.D.E.P.T. </a:t>
            </a:r>
            <a:endParaRPr lang="ro-RO" sz="2767" b="1" dirty="0">
              <a:solidFill>
                <a:srgbClr val="FEDD0C"/>
              </a:solidFill>
              <a:latin typeface="Nunito"/>
              <a:ea typeface="Nunito"/>
              <a:cs typeface="Nunito"/>
              <a:sym typeface="Nunito"/>
            </a:endParaRPr>
          </a:p>
          <a:p>
            <a:pPr algn="ctr">
              <a:lnSpc>
                <a:spcPts val="2767"/>
              </a:lnSpc>
            </a:pPr>
            <a:r>
              <a:rPr lang="en-US" sz="2767" b="1" dirty="0" err="1">
                <a:solidFill>
                  <a:srgbClr val="FEDD0C"/>
                </a:solidFill>
                <a:latin typeface="Nunito"/>
                <a:ea typeface="Nunito"/>
                <a:cs typeface="Nunito"/>
                <a:sym typeface="Nunito"/>
              </a:rPr>
              <a:t>își</a:t>
            </a:r>
            <a:r>
              <a:rPr lang="en-US" sz="2767" b="1" dirty="0">
                <a:solidFill>
                  <a:srgbClr val="FEDD0C"/>
                </a:solidFill>
                <a:latin typeface="Nunito"/>
                <a:ea typeface="Nunito"/>
                <a:cs typeface="Nunito"/>
                <a:sym typeface="Nunito"/>
              </a:rPr>
              <a:t> </a:t>
            </a:r>
            <a:r>
              <a:rPr lang="en-US" sz="2767" b="1" dirty="0" err="1">
                <a:solidFill>
                  <a:srgbClr val="FEDD0C"/>
                </a:solidFill>
                <a:latin typeface="Nunito"/>
                <a:ea typeface="Nunito"/>
                <a:cs typeface="Nunito"/>
                <a:sym typeface="Nunito"/>
              </a:rPr>
              <a:t>propune</a:t>
            </a:r>
            <a:r>
              <a:rPr lang="en-US" sz="2767" b="1" dirty="0">
                <a:solidFill>
                  <a:srgbClr val="FEDD0C"/>
                </a:solidFill>
                <a:latin typeface="Nunito"/>
                <a:ea typeface="Nunito"/>
                <a:cs typeface="Nunito"/>
                <a:sym typeface="Nunito"/>
              </a:rPr>
              <a:t>  </a:t>
            </a:r>
            <a:r>
              <a:rPr lang="en-US" sz="2767" b="1" dirty="0" err="1">
                <a:solidFill>
                  <a:srgbClr val="FEDD0C"/>
                </a:solidFill>
                <a:latin typeface="Nunito"/>
                <a:ea typeface="Nunito"/>
                <a:cs typeface="Nunito"/>
                <a:sym typeface="Nunito"/>
              </a:rPr>
              <a:t>să</a:t>
            </a:r>
            <a:r>
              <a:rPr lang="en-US" sz="2767" b="1" dirty="0">
                <a:solidFill>
                  <a:srgbClr val="FEDD0C"/>
                </a:solidFill>
                <a:latin typeface="Nunito"/>
                <a:ea typeface="Nunito"/>
                <a:cs typeface="Nunito"/>
                <a:sym typeface="Nunito"/>
              </a:rPr>
              <a:t> </a:t>
            </a:r>
            <a:r>
              <a:rPr lang="en-US" sz="2767" b="1" dirty="0" err="1">
                <a:solidFill>
                  <a:srgbClr val="FEDD0C"/>
                </a:solidFill>
                <a:latin typeface="Nunito"/>
                <a:ea typeface="Nunito"/>
                <a:cs typeface="Nunito"/>
                <a:sym typeface="Nunito"/>
              </a:rPr>
              <a:t>implementeze</a:t>
            </a:r>
            <a:r>
              <a:rPr lang="en-US" sz="2767" b="1" dirty="0">
                <a:solidFill>
                  <a:srgbClr val="FEDD0C"/>
                </a:solidFill>
                <a:latin typeface="Nunito"/>
                <a:ea typeface="Nunito"/>
                <a:cs typeface="Nunito"/>
                <a:sym typeface="Nunito"/>
              </a:rPr>
              <a:t> </a:t>
            </a:r>
            <a:r>
              <a:rPr lang="en-US" sz="2767" b="1" dirty="0" err="1">
                <a:solidFill>
                  <a:srgbClr val="FEDD0C"/>
                </a:solidFill>
                <a:latin typeface="Nunito"/>
                <a:ea typeface="Nunito"/>
                <a:cs typeface="Nunito"/>
                <a:sym typeface="Nunito"/>
              </a:rPr>
              <a:t>în</a:t>
            </a:r>
            <a:r>
              <a:rPr lang="en-US" sz="2767" b="1" dirty="0">
                <a:solidFill>
                  <a:srgbClr val="FEDD0C"/>
                </a:solidFill>
                <a:latin typeface="Nunito"/>
                <a:ea typeface="Nunito"/>
                <a:cs typeface="Nunito"/>
                <a:sym typeface="Nunito"/>
              </a:rPr>
              <a:t> 2026 </a:t>
            </a:r>
          </a:p>
          <a:p>
            <a:pPr algn="ctr">
              <a:lnSpc>
                <a:spcPts val="2767"/>
              </a:lnSpc>
            </a:pPr>
            <a:endParaRPr lang="en-US" sz="2767" dirty="0">
              <a:solidFill>
                <a:srgbClr val="FEDD0C"/>
              </a:solidFill>
              <a:latin typeface="Nunito"/>
              <a:ea typeface="Nunito"/>
              <a:cs typeface="Nunito"/>
              <a:sym typeface="Nunito"/>
            </a:endParaRPr>
          </a:p>
          <a:p>
            <a:pPr algn="ctr">
              <a:lnSpc>
                <a:spcPts val="2767"/>
              </a:lnSpc>
            </a:pPr>
            <a:r>
              <a:rPr lang="en-US" sz="2767" b="1" i="1" dirty="0" err="1">
                <a:solidFill>
                  <a:srgbClr val="7F4BC7"/>
                </a:solidFill>
                <a:latin typeface="Nunito Bold Italics"/>
                <a:ea typeface="Nunito Bold Italics"/>
                <a:cs typeface="Nunito Bold Italics"/>
                <a:sym typeface="Nunito Bold Italics"/>
              </a:rPr>
              <a:t>Rețeaua</a:t>
            </a:r>
            <a:r>
              <a:rPr lang="en-US" sz="2767" b="1" i="1" dirty="0">
                <a:solidFill>
                  <a:srgbClr val="7F4BC7"/>
                </a:solidFill>
                <a:latin typeface="Nunito Bold Italics"/>
                <a:ea typeface="Nunito Bold Italics"/>
                <a:cs typeface="Nunito Bold Italics"/>
                <a:sym typeface="Nunito Bold Italics"/>
              </a:rPr>
              <a:t> G.L.O.W.</a:t>
            </a:r>
          </a:p>
          <a:p>
            <a:pPr algn="l">
              <a:lnSpc>
                <a:spcPts val="2767"/>
              </a:lnSpc>
            </a:pPr>
            <a:endParaRPr lang="en-US" sz="2767" b="1" i="1" dirty="0">
              <a:solidFill>
                <a:srgbClr val="7F4BC7"/>
              </a:solidFill>
              <a:latin typeface="Nunito Bold Italics"/>
              <a:ea typeface="Nunito Bold Italics"/>
              <a:cs typeface="Nunito Bold Italics"/>
              <a:sym typeface="Nunito Bold Italics"/>
            </a:endParaRPr>
          </a:p>
          <a:p>
            <a:pPr algn="ctr">
              <a:lnSpc>
                <a:spcPts val="2767"/>
              </a:lnSpc>
            </a:pPr>
            <a:r>
              <a:rPr lang="en-US" sz="2400" dirty="0">
                <a:solidFill>
                  <a:srgbClr val="F4E9DE"/>
                </a:solidFill>
                <a:latin typeface="Nunito"/>
                <a:ea typeface="Nunito"/>
                <a:cs typeface="Nunito"/>
                <a:sym typeface="Nunito"/>
              </a:rPr>
              <a:t>O </a:t>
            </a:r>
            <a:r>
              <a:rPr lang="en-US" sz="2400" dirty="0" err="1">
                <a:solidFill>
                  <a:srgbClr val="F4E9DE"/>
                </a:solidFill>
                <a:latin typeface="Nunito"/>
                <a:ea typeface="Nunito"/>
                <a:cs typeface="Nunito"/>
                <a:sym typeface="Nunito"/>
              </a:rPr>
              <a:t>rețea</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națională</a:t>
            </a:r>
            <a:r>
              <a:rPr lang="en-US" sz="2400" dirty="0">
                <a:solidFill>
                  <a:srgbClr val="F4E9DE"/>
                </a:solidFill>
                <a:latin typeface="Nunito"/>
                <a:ea typeface="Nunito"/>
                <a:cs typeface="Nunito"/>
                <a:sym typeface="Nunito"/>
              </a:rPr>
              <a:t> de </a:t>
            </a:r>
            <a:r>
              <a:rPr lang="en-US" sz="2400" dirty="0" err="1">
                <a:solidFill>
                  <a:srgbClr val="F4E9DE"/>
                </a:solidFill>
                <a:latin typeface="Nunito"/>
                <a:ea typeface="Nunito"/>
                <a:cs typeface="Nunito"/>
                <a:sym typeface="Nunito"/>
              </a:rPr>
              <a:t>profesioniști</a:t>
            </a:r>
            <a:r>
              <a:rPr lang="en-US" sz="2400" dirty="0">
                <a:solidFill>
                  <a:srgbClr val="F4E9DE"/>
                </a:solidFill>
                <a:latin typeface="Nunito"/>
                <a:ea typeface="Nunito"/>
                <a:cs typeface="Nunito"/>
                <a:sym typeface="Nunito"/>
              </a:rPr>
              <a:t> din diverse </a:t>
            </a:r>
            <a:r>
              <a:rPr lang="en-US" sz="2400" dirty="0" err="1">
                <a:solidFill>
                  <a:srgbClr val="F4E9DE"/>
                </a:solidFill>
                <a:latin typeface="Nunito"/>
                <a:ea typeface="Nunito"/>
                <a:cs typeface="Nunito"/>
                <a:sym typeface="Nunito"/>
              </a:rPr>
              <a:t>domenii</a:t>
            </a:r>
            <a:r>
              <a:rPr lang="en-US" sz="2400" dirty="0">
                <a:solidFill>
                  <a:srgbClr val="F4E9DE"/>
                </a:solidFill>
                <a:latin typeface="Nunito"/>
                <a:ea typeface="Nunito"/>
                <a:cs typeface="Nunito"/>
                <a:sym typeface="Nunito"/>
              </a:rPr>
              <a:t> – juridic, social, medical, </a:t>
            </a:r>
            <a:r>
              <a:rPr lang="en-US" sz="2400" dirty="0" err="1">
                <a:solidFill>
                  <a:srgbClr val="F4E9DE"/>
                </a:solidFill>
                <a:latin typeface="Nunito"/>
                <a:ea typeface="Nunito"/>
                <a:cs typeface="Nunito"/>
                <a:sym typeface="Nunito"/>
              </a:rPr>
              <a:t>educațional</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și</a:t>
            </a:r>
            <a:r>
              <a:rPr lang="en-US" sz="2400" dirty="0">
                <a:solidFill>
                  <a:srgbClr val="F4E9DE"/>
                </a:solidFill>
                <a:latin typeface="Nunito"/>
                <a:ea typeface="Nunito"/>
                <a:cs typeface="Nunito"/>
                <a:sym typeface="Nunito"/>
              </a:rPr>
              <a:t> media – </a:t>
            </a:r>
            <a:r>
              <a:rPr lang="en-US" sz="2400" dirty="0" err="1">
                <a:solidFill>
                  <a:srgbClr val="F4E9DE"/>
                </a:solidFill>
                <a:latin typeface="Nunito"/>
                <a:ea typeface="Nunito"/>
                <a:cs typeface="Nunito"/>
                <a:sym typeface="Nunito"/>
              </a:rPr>
              <a:t>dedicată</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prevenirii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și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combaterii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violenței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împotriva</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persoanei</a:t>
            </a:r>
            <a:r>
              <a:rPr lang="en-US" sz="2400" dirty="0">
                <a:solidFill>
                  <a:srgbClr val="F4E9DE"/>
                </a:solidFill>
                <a:latin typeface="Nunito"/>
                <a:ea typeface="Nunito"/>
                <a:cs typeface="Nunito"/>
                <a:sym typeface="Nunito"/>
              </a:rPr>
              <a:t>.</a:t>
            </a:r>
          </a:p>
          <a:p>
            <a:pPr algn="ctr">
              <a:lnSpc>
                <a:spcPts val="2767"/>
              </a:lnSpc>
            </a:pPr>
            <a:endParaRPr lang="en-US" sz="2400" dirty="0">
              <a:solidFill>
                <a:srgbClr val="F4E9DE"/>
              </a:solidFill>
              <a:latin typeface="Nunito"/>
              <a:ea typeface="Nunito"/>
              <a:cs typeface="Nunito"/>
              <a:sym typeface="Nunito"/>
            </a:endParaRPr>
          </a:p>
          <a:p>
            <a:pPr algn="ctr">
              <a:lnSpc>
                <a:spcPts val="2767"/>
              </a:lnSpc>
              <a:spcBef>
                <a:spcPct val="0"/>
              </a:spcBef>
            </a:pPr>
            <a:r>
              <a:rPr lang="en-US" sz="2400" dirty="0">
                <a:solidFill>
                  <a:srgbClr val="F4E9DE"/>
                </a:solidFill>
                <a:latin typeface="Nunito"/>
                <a:ea typeface="Nunito"/>
                <a:cs typeface="Nunito"/>
                <a:sym typeface="Nunito"/>
              </a:rPr>
              <a:t> Prin </a:t>
            </a:r>
            <a:r>
              <a:rPr lang="en-US" sz="2400" dirty="0" err="1">
                <a:solidFill>
                  <a:srgbClr val="F4E9DE"/>
                </a:solidFill>
                <a:latin typeface="Nunito"/>
                <a:ea typeface="Nunito"/>
                <a:cs typeface="Nunito"/>
                <a:sym typeface="Nunito"/>
              </a:rPr>
              <a:t>colaborare</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interdisciplinară</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rețeaua</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va</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permite</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intervenții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rapide</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și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coordonate</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oferind</a:t>
            </a:r>
            <a:r>
              <a:rPr lang="en-US" sz="2400" dirty="0">
                <a:solidFill>
                  <a:srgbClr val="F4E9DE"/>
                </a:solidFill>
                <a:latin typeface="Nunito"/>
                <a:ea typeface="Nunito"/>
                <a:cs typeface="Nunito"/>
                <a:sym typeface="Nunito"/>
              </a:rPr>
              <a:t> un </a:t>
            </a:r>
            <a:r>
              <a:rPr lang="en-US" sz="2400" dirty="0" err="1">
                <a:solidFill>
                  <a:srgbClr val="F4E9DE"/>
                </a:solidFill>
                <a:latin typeface="Nunito"/>
                <a:ea typeface="Nunito"/>
                <a:cs typeface="Nunito"/>
                <a:sym typeface="Nunito"/>
              </a:rPr>
              <a:t>răspuns</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integrat</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victimelor</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și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mobilizând</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resursele</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disponibile</a:t>
            </a:r>
            <a:r>
              <a:rPr lang="en-US" sz="2400" dirty="0">
                <a:solidFill>
                  <a:srgbClr val="F4E9DE"/>
                </a:solidFill>
                <a:latin typeface="Nunito"/>
                <a:ea typeface="Nunito"/>
                <a:cs typeface="Nunito"/>
                <a:sym typeface="Nunito"/>
              </a:rPr>
              <a:t> la </a:t>
            </a:r>
            <a:r>
              <a:rPr lang="en-US" sz="2400" dirty="0" err="1">
                <a:solidFill>
                  <a:srgbClr val="F4E9DE"/>
                </a:solidFill>
                <a:latin typeface="Nunito"/>
                <a:ea typeface="Nunito"/>
                <a:cs typeface="Nunito"/>
                <a:sym typeface="Nunito"/>
              </a:rPr>
              <a:t>nivel</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comunitar</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și</a:t>
            </a:r>
            <a:r>
              <a:rPr lang="en-US" sz="2400" dirty="0">
                <a:solidFill>
                  <a:srgbClr val="F4E9DE"/>
                </a:solidFill>
                <a:latin typeface="Nunito"/>
                <a:ea typeface="Nunito"/>
                <a:cs typeface="Nunito"/>
                <a:sym typeface="Nunito"/>
              </a:rPr>
              <a:t> </a:t>
            </a:r>
            <a:r>
              <a:rPr lang="en-US" sz="2400" dirty="0" err="1">
                <a:solidFill>
                  <a:srgbClr val="F4E9DE"/>
                </a:solidFill>
                <a:latin typeface="Nunito"/>
                <a:ea typeface="Nunito"/>
                <a:cs typeface="Nunito"/>
                <a:sym typeface="Nunito"/>
              </a:rPr>
              <a:t>național</a:t>
            </a:r>
            <a:r>
              <a:rPr lang="en-US" sz="2767" dirty="0">
                <a:solidFill>
                  <a:srgbClr val="F4E9DE"/>
                </a:solidFill>
                <a:latin typeface="Nunito"/>
                <a:ea typeface="Nunito"/>
                <a:cs typeface="Nunito"/>
                <a:sym typeface="Nunito"/>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241300" y="273049"/>
            <a:ext cx="4943466" cy="3078319"/>
            <a:chOff x="0" y="0"/>
            <a:chExt cx="2733507" cy="2332515"/>
          </a:xfrm>
        </p:grpSpPr>
        <p:sp>
          <p:nvSpPr>
            <p:cNvPr id="3" name="Freeform 3"/>
            <p:cNvSpPr/>
            <p:nvPr/>
          </p:nvSpPr>
          <p:spPr>
            <a:xfrm>
              <a:off x="0" y="0"/>
              <a:ext cx="2733507" cy="2332515"/>
            </a:xfrm>
            <a:custGeom>
              <a:avLst/>
              <a:gdLst/>
              <a:ahLst/>
              <a:cxnLst/>
              <a:rect l="l" t="t" r="r" b="b"/>
              <a:pathLst>
                <a:path w="2733507" h="2332515">
                  <a:moveTo>
                    <a:pt x="62174" y="0"/>
                  </a:moveTo>
                  <a:lnTo>
                    <a:pt x="2671332" y="0"/>
                  </a:lnTo>
                  <a:cubicBezTo>
                    <a:pt x="2687822" y="0"/>
                    <a:pt x="2703637" y="6550"/>
                    <a:pt x="2715296" y="18210"/>
                  </a:cubicBezTo>
                  <a:cubicBezTo>
                    <a:pt x="2726956" y="29870"/>
                    <a:pt x="2733507" y="45685"/>
                    <a:pt x="2733507" y="62174"/>
                  </a:cubicBezTo>
                  <a:lnTo>
                    <a:pt x="2733507" y="2270341"/>
                  </a:lnTo>
                  <a:cubicBezTo>
                    <a:pt x="2733507" y="2286831"/>
                    <a:pt x="2726956" y="2302645"/>
                    <a:pt x="2715296" y="2314305"/>
                  </a:cubicBezTo>
                  <a:cubicBezTo>
                    <a:pt x="2703637" y="2325965"/>
                    <a:pt x="2687822" y="2332515"/>
                    <a:pt x="2671332" y="2332515"/>
                  </a:cubicBezTo>
                  <a:lnTo>
                    <a:pt x="62174" y="2332515"/>
                  </a:lnTo>
                  <a:cubicBezTo>
                    <a:pt x="45685" y="2332515"/>
                    <a:pt x="29870" y="2325965"/>
                    <a:pt x="18210" y="2314305"/>
                  </a:cubicBezTo>
                  <a:cubicBezTo>
                    <a:pt x="6550" y="2302645"/>
                    <a:pt x="0" y="2286831"/>
                    <a:pt x="0" y="2270341"/>
                  </a:cubicBezTo>
                  <a:lnTo>
                    <a:pt x="0" y="62174"/>
                  </a:lnTo>
                  <a:cubicBezTo>
                    <a:pt x="0" y="45685"/>
                    <a:pt x="6550" y="29870"/>
                    <a:pt x="18210" y="18210"/>
                  </a:cubicBezTo>
                  <a:cubicBezTo>
                    <a:pt x="29870" y="6550"/>
                    <a:pt x="45685" y="0"/>
                    <a:pt x="62174" y="0"/>
                  </a:cubicBezTo>
                  <a:close/>
                </a:path>
              </a:pathLst>
            </a:custGeom>
            <a:gradFill rotWithShape="1">
              <a:gsLst>
                <a:gs pos="0">
                  <a:srgbClr val="FB702B">
                    <a:alpha val="100000"/>
                  </a:srgbClr>
                </a:gs>
                <a:gs pos="100000">
                  <a:srgbClr val="FF8538">
                    <a:alpha val="100000"/>
                  </a:srgbClr>
                </a:gs>
              </a:gsLst>
              <a:lin ang="2700000"/>
            </a:gradFill>
            <a:ln cap="rnd">
              <a:noFill/>
              <a:prstDash val="solid"/>
              <a:round/>
            </a:ln>
          </p:spPr>
        </p:sp>
        <p:sp>
          <p:nvSpPr>
            <p:cNvPr id="4" name="TextBox 4"/>
            <p:cNvSpPr txBox="1"/>
            <p:nvPr/>
          </p:nvSpPr>
          <p:spPr>
            <a:xfrm>
              <a:off x="0" y="57150"/>
              <a:ext cx="2733507" cy="2275365"/>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5" name="Group 5"/>
          <p:cNvGrpSpPr/>
          <p:nvPr/>
        </p:nvGrpSpPr>
        <p:grpSpPr>
          <a:xfrm>
            <a:off x="7178644" y="2394226"/>
            <a:ext cx="3512211" cy="1100110"/>
            <a:chOff x="0" y="0"/>
            <a:chExt cx="2594944" cy="812800"/>
          </a:xfrm>
        </p:grpSpPr>
        <p:sp>
          <p:nvSpPr>
            <p:cNvPr id="6" name="Freeform 6"/>
            <p:cNvSpPr/>
            <p:nvPr/>
          </p:nvSpPr>
          <p:spPr>
            <a:xfrm>
              <a:off x="0" y="0"/>
              <a:ext cx="2594944" cy="812800"/>
            </a:xfrm>
            <a:custGeom>
              <a:avLst/>
              <a:gdLst/>
              <a:ahLst/>
              <a:cxnLst/>
              <a:rect l="l" t="t" r="r" b="b"/>
              <a:pathLst>
                <a:path w="2594944" h="812800">
                  <a:moveTo>
                    <a:pt x="37473" y="0"/>
                  </a:moveTo>
                  <a:lnTo>
                    <a:pt x="2557471" y="0"/>
                  </a:lnTo>
                  <a:cubicBezTo>
                    <a:pt x="2578167" y="0"/>
                    <a:pt x="2594944" y="16777"/>
                    <a:pt x="2594944" y="37473"/>
                  </a:cubicBezTo>
                  <a:lnTo>
                    <a:pt x="2594944" y="775327"/>
                  </a:lnTo>
                  <a:cubicBezTo>
                    <a:pt x="2594944" y="785266"/>
                    <a:pt x="2590996" y="794797"/>
                    <a:pt x="2583969" y="801824"/>
                  </a:cubicBezTo>
                  <a:cubicBezTo>
                    <a:pt x="2576941" y="808852"/>
                    <a:pt x="2567410" y="812800"/>
                    <a:pt x="2557471" y="812800"/>
                  </a:cubicBezTo>
                  <a:lnTo>
                    <a:pt x="37473" y="812800"/>
                  </a:lnTo>
                  <a:cubicBezTo>
                    <a:pt x="27534" y="812800"/>
                    <a:pt x="18003" y="808852"/>
                    <a:pt x="10976" y="801824"/>
                  </a:cubicBezTo>
                  <a:cubicBezTo>
                    <a:pt x="3948" y="794797"/>
                    <a:pt x="0" y="785266"/>
                    <a:pt x="0" y="775327"/>
                  </a:cubicBezTo>
                  <a:lnTo>
                    <a:pt x="0" y="37473"/>
                  </a:lnTo>
                  <a:cubicBezTo>
                    <a:pt x="0" y="27534"/>
                    <a:pt x="3948" y="18003"/>
                    <a:pt x="10976" y="10976"/>
                  </a:cubicBezTo>
                  <a:cubicBezTo>
                    <a:pt x="18003" y="3948"/>
                    <a:pt x="27534" y="0"/>
                    <a:pt x="37473" y="0"/>
                  </a:cubicBezTo>
                  <a:close/>
                </a:path>
              </a:pathLst>
            </a:custGeom>
            <a:blipFill>
              <a:blip r:embed="rId2"/>
              <a:stretch>
                <a:fillRect l="-6260" r="-6260"/>
              </a:stretch>
            </a:blipFill>
          </p:spPr>
        </p:sp>
      </p:grpSp>
      <p:grpSp>
        <p:nvGrpSpPr>
          <p:cNvPr id="7" name="Group 7"/>
          <p:cNvGrpSpPr/>
          <p:nvPr/>
        </p:nvGrpSpPr>
        <p:grpSpPr>
          <a:xfrm>
            <a:off x="1127440" y="5679670"/>
            <a:ext cx="3561370" cy="1289452"/>
            <a:chOff x="0" y="0"/>
            <a:chExt cx="2244892" cy="812800"/>
          </a:xfrm>
        </p:grpSpPr>
        <p:sp>
          <p:nvSpPr>
            <p:cNvPr id="8" name="Freeform 8"/>
            <p:cNvSpPr/>
            <p:nvPr/>
          </p:nvSpPr>
          <p:spPr>
            <a:xfrm>
              <a:off x="0" y="0"/>
              <a:ext cx="2244892" cy="812800"/>
            </a:xfrm>
            <a:custGeom>
              <a:avLst/>
              <a:gdLst/>
              <a:ahLst/>
              <a:cxnLst/>
              <a:rect l="l" t="t" r="r" b="b"/>
              <a:pathLst>
                <a:path w="2244892" h="812800">
                  <a:moveTo>
                    <a:pt x="36956" y="0"/>
                  </a:moveTo>
                  <a:lnTo>
                    <a:pt x="2207937" y="0"/>
                  </a:lnTo>
                  <a:cubicBezTo>
                    <a:pt x="2228347" y="0"/>
                    <a:pt x="2244892" y="16546"/>
                    <a:pt x="2244892" y="36956"/>
                  </a:cubicBezTo>
                  <a:lnTo>
                    <a:pt x="2244892" y="775844"/>
                  </a:lnTo>
                  <a:cubicBezTo>
                    <a:pt x="2244892" y="785646"/>
                    <a:pt x="2240999" y="795045"/>
                    <a:pt x="2234068" y="801976"/>
                  </a:cubicBezTo>
                  <a:cubicBezTo>
                    <a:pt x="2227138" y="808906"/>
                    <a:pt x="2217738" y="812800"/>
                    <a:pt x="2207937" y="812800"/>
                  </a:cubicBezTo>
                  <a:lnTo>
                    <a:pt x="36956" y="812800"/>
                  </a:lnTo>
                  <a:cubicBezTo>
                    <a:pt x="27154" y="812800"/>
                    <a:pt x="17755" y="808906"/>
                    <a:pt x="10824" y="801976"/>
                  </a:cubicBezTo>
                  <a:cubicBezTo>
                    <a:pt x="3894" y="795045"/>
                    <a:pt x="0" y="785646"/>
                    <a:pt x="0" y="775844"/>
                  </a:cubicBezTo>
                  <a:lnTo>
                    <a:pt x="0" y="36956"/>
                  </a:lnTo>
                  <a:cubicBezTo>
                    <a:pt x="0" y="27154"/>
                    <a:pt x="3894" y="17755"/>
                    <a:pt x="10824" y="10824"/>
                  </a:cubicBezTo>
                  <a:cubicBezTo>
                    <a:pt x="17755" y="3894"/>
                    <a:pt x="27154" y="0"/>
                    <a:pt x="36956" y="0"/>
                  </a:cubicBezTo>
                  <a:close/>
                </a:path>
              </a:pathLst>
            </a:custGeom>
            <a:blipFill>
              <a:blip r:embed="rId3"/>
              <a:stretch>
                <a:fillRect t="-5583" b="-5583"/>
              </a:stretch>
            </a:blipFill>
          </p:spPr>
        </p:sp>
      </p:grpSp>
      <p:grpSp>
        <p:nvGrpSpPr>
          <p:cNvPr id="9" name="Group 9"/>
          <p:cNvGrpSpPr/>
          <p:nvPr/>
        </p:nvGrpSpPr>
        <p:grpSpPr>
          <a:xfrm>
            <a:off x="5554106" y="550217"/>
            <a:ext cx="4234149" cy="1420675"/>
            <a:chOff x="0" y="0"/>
            <a:chExt cx="2422452" cy="812800"/>
          </a:xfrm>
        </p:grpSpPr>
        <p:sp>
          <p:nvSpPr>
            <p:cNvPr id="10" name="Freeform 10"/>
            <p:cNvSpPr/>
            <p:nvPr/>
          </p:nvSpPr>
          <p:spPr>
            <a:xfrm>
              <a:off x="0" y="0"/>
              <a:ext cx="2422452" cy="812800"/>
            </a:xfrm>
            <a:custGeom>
              <a:avLst/>
              <a:gdLst/>
              <a:ahLst/>
              <a:cxnLst/>
              <a:rect l="l" t="t" r="r" b="b"/>
              <a:pathLst>
                <a:path w="2422452" h="812800">
                  <a:moveTo>
                    <a:pt x="31084" y="0"/>
                  </a:moveTo>
                  <a:lnTo>
                    <a:pt x="2391368" y="0"/>
                  </a:lnTo>
                  <a:cubicBezTo>
                    <a:pt x="2399612" y="0"/>
                    <a:pt x="2407518" y="3275"/>
                    <a:pt x="2413348" y="9104"/>
                  </a:cubicBezTo>
                  <a:cubicBezTo>
                    <a:pt x="2419177" y="14933"/>
                    <a:pt x="2422452" y="22840"/>
                    <a:pt x="2422452" y="31084"/>
                  </a:cubicBezTo>
                  <a:lnTo>
                    <a:pt x="2422452" y="781716"/>
                  </a:lnTo>
                  <a:cubicBezTo>
                    <a:pt x="2422452" y="798883"/>
                    <a:pt x="2408535" y="812800"/>
                    <a:pt x="2391368" y="812800"/>
                  </a:cubicBezTo>
                  <a:lnTo>
                    <a:pt x="31084" y="812800"/>
                  </a:lnTo>
                  <a:cubicBezTo>
                    <a:pt x="22840" y="812800"/>
                    <a:pt x="14933" y="809525"/>
                    <a:pt x="9104" y="803696"/>
                  </a:cubicBezTo>
                  <a:cubicBezTo>
                    <a:pt x="3275" y="797867"/>
                    <a:pt x="0" y="789960"/>
                    <a:pt x="0" y="781716"/>
                  </a:cubicBezTo>
                  <a:lnTo>
                    <a:pt x="0" y="31084"/>
                  </a:lnTo>
                  <a:cubicBezTo>
                    <a:pt x="0" y="22840"/>
                    <a:pt x="3275" y="14933"/>
                    <a:pt x="9104" y="9104"/>
                  </a:cubicBezTo>
                  <a:cubicBezTo>
                    <a:pt x="14933" y="3275"/>
                    <a:pt x="22840" y="0"/>
                    <a:pt x="31084" y="0"/>
                  </a:cubicBezTo>
                  <a:close/>
                </a:path>
              </a:pathLst>
            </a:custGeom>
            <a:blipFill>
              <a:blip r:embed="rId4"/>
              <a:stretch>
                <a:fillRect t="-5882" b="-5882"/>
              </a:stretch>
            </a:blipFill>
          </p:spPr>
        </p:sp>
      </p:grpSp>
      <p:grpSp>
        <p:nvGrpSpPr>
          <p:cNvPr id="11" name="Group 11"/>
          <p:cNvGrpSpPr/>
          <p:nvPr/>
        </p:nvGrpSpPr>
        <p:grpSpPr>
          <a:xfrm>
            <a:off x="7067047" y="3940012"/>
            <a:ext cx="3333194" cy="3419638"/>
            <a:chOff x="0" y="0"/>
            <a:chExt cx="2157926" cy="2576822"/>
          </a:xfrm>
        </p:grpSpPr>
        <p:sp>
          <p:nvSpPr>
            <p:cNvPr id="12" name="Freeform 12"/>
            <p:cNvSpPr/>
            <p:nvPr/>
          </p:nvSpPr>
          <p:spPr>
            <a:xfrm>
              <a:off x="0" y="0"/>
              <a:ext cx="2157926" cy="2576822"/>
            </a:xfrm>
            <a:custGeom>
              <a:avLst/>
              <a:gdLst/>
              <a:ahLst/>
              <a:cxnLst/>
              <a:rect l="l" t="t" r="r" b="b"/>
              <a:pathLst>
                <a:path w="2157926" h="2576822">
                  <a:moveTo>
                    <a:pt x="78758" y="0"/>
                  </a:moveTo>
                  <a:lnTo>
                    <a:pt x="2079168" y="0"/>
                  </a:lnTo>
                  <a:cubicBezTo>
                    <a:pt x="2100056" y="0"/>
                    <a:pt x="2120088" y="8298"/>
                    <a:pt x="2134858" y="23068"/>
                  </a:cubicBezTo>
                  <a:cubicBezTo>
                    <a:pt x="2149628" y="37838"/>
                    <a:pt x="2157926" y="57870"/>
                    <a:pt x="2157926" y="78758"/>
                  </a:cubicBezTo>
                  <a:lnTo>
                    <a:pt x="2157926" y="2498064"/>
                  </a:lnTo>
                  <a:cubicBezTo>
                    <a:pt x="2157926" y="2518952"/>
                    <a:pt x="2149628" y="2538984"/>
                    <a:pt x="2134858" y="2553754"/>
                  </a:cubicBezTo>
                  <a:cubicBezTo>
                    <a:pt x="2120088" y="2568524"/>
                    <a:pt x="2100056" y="2576822"/>
                    <a:pt x="2079168" y="2576822"/>
                  </a:cubicBezTo>
                  <a:lnTo>
                    <a:pt x="78758" y="2576822"/>
                  </a:lnTo>
                  <a:cubicBezTo>
                    <a:pt x="57870" y="2576822"/>
                    <a:pt x="37838" y="2568524"/>
                    <a:pt x="23068" y="2553754"/>
                  </a:cubicBezTo>
                  <a:cubicBezTo>
                    <a:pt x="8298" y="2538984"/>
                    <a:pt x="0" y="2518952"/>
                    <a:pt x="0" y="2498064"/>
                  </a:cubicBezTo>
                  <a:lnTo>
                    <a:pt x="0" y="78758"/>
                  </a:lnTo>
                  <a:cubicBezTo>
                    <a:pt x="0" y="57870"/>
                    <a:pt x="8298" y="37838"/>
                    <a:pt x="23068" y="23068"/>
                  </a:cubicBezTo>
                  <a:cubicBezTo>
                    <a:pt x="37838" y="8298"/>
                    <a:pt x="57870" y="0"/>
                    <a:pt x="78758" y="0"/>
                  </a:cubicBezTo>
                  <a:close/>
                </a:path>
              </a:pathLst>
            </a:custGeom>
            <a:gradFill rotWithShape="1">
              <a:gsLst>
                <a:gs pos="0">
                  <a:srgbClr val="FB702B">
                    <a:alpha val="100000"/>
                  </a:srgbClr>
                </a:gs>
                <a:gs pos="100000">
                  <a:srgbClr val="FF8538">
                    <a:alpha val="100000"/>
                  </a:srgbClr>
                </a:gs>
              </a:gsLst>
              <a:lin ang="2700000"/>
            </a:gradFill>
            <a:ln cap="rnd">
              <a:noFill/>
              <a:prstDash val="solid"/>
              <a:round/>
            </a:ln>
          </p:spPr>
        </p:sp>
        <p:sp>
          <p:nvSpPr>
            <p:cNvPr id="13" name="TextBox 13"/>
            <p:cNvSpPr txBox="1"/>
            <p:nvPr/>
          </p:nvSpPr>
          <p:spPr>
            <a:xfrm>
              <a:off x="0" y="57150"/>
              <a:ext cx="2157926" cy="2519672"/>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14" name="Group 14"/>
          <p:cNvGrpSpPr/>
          <p:nvPr/>
        </p:nvGrpSpPr>
        <p:grpSpPr>
          <a:xfrm>
            <a:off x="1882210" y="3673344"/>
            <a:ext cx="4505656" cy="1535753"/>
            <a:chOff x="0" y="0"/>
            <a:chExt cx="2384627" cy="812800"/>
          </a:xfrm>
        </p:grpSpPr>
        <p:sp>
          <p:nvSpPr>
            <p:cNvPr id="15" name="Freeform 15"/>
            <p:cNvSpPr/>
            <p:nvPr/>
          </p:nvSpPr>
          <p:spPr>
            <a:xfrm>
              <a:off x="0" y="0"/>
              <a:ext cx="2384627" cy="812800"/>
            </a:xfrm>
            <a:custGeom>
              <a:avLst/>
              <a:gdLst/>
              <a:ahLst/>
              <a:cxnLst/>
              <a:rect l="l" t="t" r="r" b="b"/>
              <a:pathLst>
                <a:path w="2384627" h="812800">
                  <a:moveTo>
                    <a:pt x="29211" y="0"/>
                  </a:moveTo>
                  <a:lnTo>
                    <a:pt x="2355416" y="0"/>
                  </a:lnTo>
                  <a:cubicBezTo>
                    <a:pt x="2363163" y="0"/>
                    <a:pt x="2370593" y="3078"/>
                    <a:pt x="2376071" y="8556"/>
                  </a:cubicBezTo>
                  <a:cubicBezTo>
                    <a:pt x="2381549" y="14034"/>
                    <a:pt x="2384627" y="21463"/>
                    <a:pt x="2384627" y="29211"/>
                  </a:cubicBezTo>
                  <a:lnTo>
                    <a:pt x="2384627" y="783589"/>
                  </a:lnTo>
                  <a:cubicBezTo>
                    <a:pt x="2384627" y="791337"/>
                    <a:pt x="2381549" y="798766"/>
                    <a:pt x="2376071" y="804244"/>
                  </a:cubicBezTo>
                  <a:cubicBezTo>
                    <a:pt x="2370593" y="809722"/>
                    <a:pt x="2363163" y="812800"/>
                    <a:pt x="2355416" y="812800"/>
                  </a:cubicBezTo>
                  <a:lnTo>
                    <a:pt x="29211" y="812800"/>
                  </a:lnTo>
                  <a:cubicBezTo>
                    <a:pt x="21463" y="812800"/>
                    <a:pt x="14034" y="809722"/>
                    <a:pt x="8556" y="804244"/>
                  </a:cubicBezTo>
                  <a:cubicBezTo>
                    <a:pt x="3078" y="798766"/>
                    <a:pt x="0" y="791337"/>
                    <a:pt x="0" y="783589"/>
                  </a:cubicBezTo>
                  <a:lnTo>
                    <a:pt x="0" y="29211"/>
                  </a:lnTo>
                  <a:cubicBezTo>
                    <a:pt x="0" y="21463"/>
                    <a:pt x="3078" y="14034"/>
                    <a:pt x="8556" y="8556"/>
                  </a:cubicBezTo>
                  <a:cubicBezTo>
                    <a:pt x="14034" y="3078"/>
                    <a:pt x="21463" y="0"/>
                    <a:pt x="29211" y="0"/>
                  </a:cubicBezTo>
                  <a:close/>
                </a:path>
              </a:pathLst>
            </a:custGeom>
            <a:blipFill>
              <a:blip r:embed="rId5"/>
              <a:stretch>
                <a:fillRect l="-1800" r="-1800"/>
              </a:stretch>
            </a:blipFill>
          </p:spPr>
        </p:sp>
      </p:grpSp>
      <p:sp>
        <p:nvSpPr>
          <p:cNvPr id="16" name="TextBox 16"/>
          <p:cNvSpPr txBox="1"/>
          <p:nvPr/>
        </p:nvSpPr>
        <p:spPr>
          <a:xfrm>
            <a:off x="-1149844" y="4838672"/>
            <a:ext cx="4320037" cy="3829050"/>
          </a:xfrm>
          <a:prstGeom prst="rect">
            <a:avLst/>
          </a:prstGeom>
        </p:spPr>
        <p:txBody>
          <a:bodyPr lIns="0" tIns="0" rIns="0" bIns="0" rtlCol="0" anchor="t">
            <a:spAutoFit/>
          </a:bodyPr>
          <a:lstStyle/>
          <a:p>
            <a:pPr marL="0" lvl="0" indent="0" algn="l">
              <a:lnSpc>
                <a:spcPts val="28200"/>
              </a:lnSpc>
              <a:spcBef>
                <a:spcPct val="0"/>
              </a:spcBef>
            </a:pPr>
            <a:r>
              <a:rPr lang="en-US" sz="30000" b="1">
                <a:solidFill>
                  <a:srgbClr val="FB702B">
                    <a:alpha val="4706"/>
                  </a:srgbClr>
                </a:solidFill>
                <a:latin typeface="Roboto Slab Bold"/>
                <a:ea typeface="Roboto Slab Bold"/>
                <a:cs typeface="Roboto Slab Bold"/>
                <a:sym typeface="Roboto Slab Bold"/>
              </a:rPr>
              <a:t>05</a:t>
            </a:r>
          </a:p>
        </p:txBody>
      </p:sp>
      <p:sp>
        <p:nvSpPr>
          <p:cNvPr id="17" name="TextBox 17"/>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222222"/>
                </a:solidFill>
                <a:latin typeface="Roboto"/>
                <a:ea typeface="Roboto"/>
                <a:cs typeface="Roboto"/>
                <a:sym typeface="Roboto"/>
              </a:rPr>
              <a:t>pn</a:t>
            </a:r>
          </a:p>
        </p:txBody>
      </p:sp>
      <p:sp>
        <p:nvSpPr>
          <p:cNvPr id="18" name="TextBox 18"/>
          <p:cNvSpPr txBox="1"/>
          <p:nvPr/>
        </p:nvSpPr>
        <p:spPr>
          <a:xfrm>
            <a:off x="472977" y="435150"/>
            <a:ext cx="4731746" cy="2187383"/>
          </a:xfrm>
          <a:prstGeom prst="rect">
            <a:avLst/>
          </a:prstGeom>
        </p:spPr>
        <p:txBody>
          <a:bodyPr lIns="0" tIns="0" rIns="0" bIns="0" rtlCol="0" anchor="t">
            <a:spAutoFit/>
          </a:bodyPr>
          <a:lstStyle/>
          <a:p>
            <a:pPr algn="ctr">
              <a:lnSpc>
                <a:spcPts val="2867"/>
              </a:lnSpc>
              <a:spcBef>
                <a:spcPct val="0"/>
              </a:spcBef>
            </a:pPr>
            <a:r>
              <a:rPr lang="en-US" sz="2867" b="1">
                <a:solidFill>
                  <a:srgbClr val="F4E9DE"/>
                </a:solidFill>
                <a:latin typeface="Nunito Bold"/>
                <a:ea typeface="Nunito Bold"/>
                <a:cs typeface="Nunito Bold"/>
                <a:sym typeface="Nunito Bold"/>
              </a:rPr>
              <a:t>Mulțumim finanțatorilor pentru sprijinul acordat, încrederea oferită și contribuția esențială la implementarea și succesul proiectelor desfășurate.</a:t>
            </a:r>
          </a:p>
        </p:txBody>
      </p:sp>
      <p:sp>
        <p:nvSpPr>
          <p:cNvPr id="19" name="TextBox 19"/>
          <p:cNvSpPr txBox="1"/>
          <p:nvPr/>
        </p:nvSpPr>
        <p:spPr>
          <a:xfrm>
            <a:off x="7067047" y="4314933"/>
            <a:ext cx="3217673" cy="3094950"/>
          </a:xfrm>
          <a:prstGeom prst="rect">
            <a:avLst/>
          </a:prstGeom>
        </p:spPr>
        <p:txBody>
          <a:bodyPr wrap="square" lIns="0" tIns="0" rIns="0" bIns="0" rtlCol="0" anchor="t">
            <a:spAutoFit/>
          </a:bodyPr>
          <a:lstStyle/>
          <a:p>
            <a:pPr algn="ctr">
              <a:lnSpc>
                <a:spcPts val="2447"/>
              </a:lnSpc>
              <a:spcBef>
                <a:spcPct val="0"/>
              </a:spcBef>
            </a:pPr>
            <a:r>
              <a:rPr lang="en-US" sz="2447" b="1" dirty="0">
                <a:solidFill>
                  <a:srgbClr val="F4E9DE"/>
                </a:solidFill>
                <a:latin typeface="Nunito Bold"/>
                <a:ea typeface="Nunito Bold"/>
                <a:cs typeface="Nunito Bold"/>
                <a:sym typeface="Nunito Bold"/>
              </a:rPr>
              <a:t>Le </a:t>
            </a:r>
            <a:r>
              <a:rPr lang="en-US" sz="2447" b="1" dirty="0" err="1">
                <a:solidFill>
                  <a:srgbClr val="F4E9DE"/>
                </a:solidFill>
                <a:latin typeface="Nunito Bold"/>
                <a:ea typeface="Nunito Bold"/>
                <a:cs typeface="Nunito Bold"/>
                <a:sym typeface="Nunito Bold"/>
              </a:rPr>
              <a:t>mulțumim</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tuturor</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persoanelor</a:t>
            </a:r>
            <a:r>
              <a:rPr lang="en-US" sz="2447" b="1" dirty="0">
                <a:solidFill>
                  <a:srgbClr val="F4E9DE"/>
                </a:solidFill>
                <a:latin typeface="Nunito Bold"/>
                <a:ea typeface="Nunito Bold"/>
                <a:cs typeface="Nunito Bold"/>
                <a:sym typeface="Nunito Bold"/>
              </a:rPr>
              <a:t> care au </a:t>
            </a:r>
            <a:r>
              <a:rPr lang="en-US" sz="2447" b="1" dirty="0" err="1">
                <a:solidFill>
                  <a:srgbClr val="F4E9DE"/>
                </a:solidFill>
                <a:latin typeface="Nunito Bold"/>
                <a:ea typeface="Nunito Bold"/>
                <a:cs typeface="Nunito Bold"/>
                <a:sym typeface="Nunito Bold"/>
              </a:rPr>
              <a:t>direcționat</a:t>
            </a:r>
            <a:r>
              <a:rPr lang="en-US" sz="2447" b="1" dirty="0">
                <a:solidFill>
                  <a:srgbClr val="F4E9DE"/>
                </a:solidFill>
                <a:latin typeface="Nunito Bold"/>
                <a:ea typeface="Nunito Bold"/>
                <a:cs typeface="Nunito Bold"/>
                <a:sym typeface="Nunito Bold"/>
              </a:rPr>
              <a:t> 3,5% din </a:t>
            </a:r>
            <a:r>
              <a:rPr lang="en-US" sz="2447" b="1" dirty="0" err="1">
                <a:solidFill>
                  <a:srgbClr val="F4E9DE"/>
                </a:solidFill>
                <a:latin typeface="Nunito Bold"/>
                <a:ea typeface="Nunito Bold"/>
                <a:cs typeface="Nunito Bold"/>
                <a:sym typeface="Nunito Bold"/>
              </a:rPr>
              <a:t>impozitul</a:t>
            </a:r>
            <a:r>
              <a:rPr lang="en-US" sz="2447" b="1" dirty="0">
                <a:solidFill>
                  <a:srgbClr val="F4E9DE"/>
                </a:solidFill>
                <a:latin typeface="Nunito Bold"/>
                <a:ea typeface="Nunito Bold"/>
                <a:cs typeface="Nunito Bold"/>
                <a:sym typeface="Nunito Bold"/>
              </a:rPr>
              <a:t> pe </a:t>
            </a:r>
            <a:r>
              <a:rPr lang="en-US" sz="2447" b="1" dirty="0" err="1">
                <a:solidFill>
                  <a:srgbClr val="F4E9DE"/>
                </a:solidFill>
                <a:latin typeface="Nunito Bold"/>
                <a:ea typeface="Nunito Bold"/>
                <a:cs typeface="Nunito Bold"/>
                <a:sym typeface="Nunito Bold"/>
              </a:rPr>
              <a:t>venit</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către</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asociația</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noastră</a:t>
            </a:r>
            <a:r>
              <a:rPr lang="en-US" sz="2447" b="1" dirty="0">
                <a:solidFill>
                  <a:srgbClr val="F4E9DE"/>
                </a:solidFill>
                <a:latin typeface="Nunito Bold"/>
                <a:ea typeface="Nunito Bold"/>
                <a:cs typeface="Nunito Bold"/>
                <a:sym typeface="Nunito Bold"/>
              </a:rPr>
              <a:t>, gest </a:t>
            </a:r>
            <a:r>
              <a:rPr lang="en-US" sz="2447" b="1" dirty="0" err="1">
                <a:solidFill>
                  <a:srgbClr val="F4E9DE"/>
                </a:solidFill>
                <a:latin typeface="Nunito Bold"/>
                <a:ea typeface="Nunito Bold"/>
                <a:cs typeface="Nunito Bold"/>
                <a:sym typeface="Nunito Bold"/>
              </a:rPr>
              <a:t>prin</a:t>
            </a:r>
            <a:r>
              <a:rPr lang="en-US" sz="2447" b="1" dirty="0">
                <a:solidFill>
                  <a:srgbClr val="F4E9DE"/>
                </a:solidFill>
                <a:latin typeface="Nunito Bold"/>
                <a:ea typeface="Nunito Bold"/>
                <a:cs typeface="Nunito Bold"/>
                <a:sym typeface="Nunito Bold"/>
              </a:rPr>
              <a:t> care au </a:t>
            </a:r>
            <a:r>
              <a:rPr lang="en-US" sz="2447" b="1" dirty="0" err="1">
                <a:solidFill>
                  <a:srgbClr val="F4E9DE"/>
                </a:solidFill>
                <a:latin typeface="Nunito Bold"/>
                <a:ea typeface="Nunito Bold"/>
                <a:cs typeface="Nunito Bold"/>
                <a:sym typeface="Nunito Bold"/>
              </a:rPr>
              <a:t>susținut</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în</a:t>
            </a:r>
            <a:r>
              <a:rPr lang="en-US" sz="2447" b="1" dirty="0">
                <a:solidFill>
                  <a:srgbClr val="F4E9DE"/>
                </a:solidFill>
                <a:latin typeface="Nunito Bold"/>
                <a:ea typeface="Nunito Bold"/>
                <a:cs typeface="Nunito Bold"/>
                <a:sym typeface="Nunito Bold"/>
              </a:rPr>
              <a:t> mod direct </a:t>
            </a:r>
            <a:r>
              <a:rPr lang="en-US" sz="2447" b="1" dirty="0" err="1">
                <a:solidFill>
                  <a:srgbClr val="F4E9DE"/>
                </a:solidFill>
                <a:latin typeface="Nunito Bold"/>
                <a:ea typeface="Nunito Bold"/>
                <a:cs typeface="Nunito Bold"/>
                <a:sym typeface="Nunito Bold"/>
              </a:rPr>
              <a:t>misiunea</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proiectele</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și</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impactul</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nostru</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în</a:t>
            </a:r>
            <a:r>
              <a:rPr lang="en-US" sz="2447" b="1" dirty="0">
                <a:solidFill>
                  <a:srgbClr val="F4E9DE"/>
                </a:solidFill>
                <a:latin typeface="Nunito Bold"/>
                <a:ea typeface="Nunito Bold"/>
                <a:cs typeface="Nunito Bold"/>
                <a:sym typeface="Nunito Bold"/>
              </a:rPr>
              <a:t> </a:t>
            </a:r>
            <a:r>
              <a:rPr lang="en-US" sz="2447" b="1" dirty="0" err="1">
                <a:solidFill>
                  <a:srgbClr val="F4E9DE"/>
                </a:solidFill>
                <a:latin typeface="Nunito Bold"/>
                <a:ea typeface="Nunito Bold"/>
                <a:cs typeface="Nunito Bold"/>
                <a:sym typeface="Nunito Bold"/>
              </a:rPr>
              <a:t>comunitate</a:t>
            </a:r>
            <a:r>
              <a:rPr lang="en-US" sz="2447" b="1" dirty="0">
                <a:solidFill>
                  <a:srgbClr val="F4E9DE"/>
                </a:solidFill>
                <a:latin typeface="Nunito Bold"/>
                <a:ea typeface="Nunito Bold"/>
                <a:cs typeface="Nunito Bold"/>
                <a:sym typeface="Nunito Bold"/>
              </a:rPr>
              <a:t>.</a:t>
            </a:r>
          </a:p>
        </p:txBody>
      </p:sp>
      <p:grpSp>
        <p:nvGrpSpPr>
          <p:cNvPr id="20" name="Group 20"/>
          <p:cNvGrpSpPr/>
          <p:nvPr/>
        </p:nvGrpSpPr>
        <p:grpSpPr>
          <a:xfrm>
            <a:off x="5441250" y="5741863"/>
            <a:ext cx="1062137" cy="106213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702B">
                    <a:alpha val="50000"/>
                  </a:srgbClr>
                </a:gs>
                <a:gs pos="100000">
                  <a:srgbClr val="FF8538">
                    <a:alpha val="50000"/>
                  </a:srgbClr>
                </a:gs>
              </a:gsLst>
              <a:lin ang="2700000"/>
            </a:gra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399"/>
                </a:lnSpc>
              </a:pPr>
              <a:endParaRPr/>
            </a:p>
          </p:txBody>
        </p:sp>
      </p:grpSp>
      <p:grpSp>
        <p:nvGrpSpPr>
          <p:cNvPr id="23" name="Group 23"/>
          <p:cNvGrpSpPr/>
          <p:nvPr/>
        </p:nvGrpSpPr>
        <p:grpSpPr>
          <a:xfrm>
            <a:off x="214001" y="3843162"/>
            <a:ext cx="1316311" cy="1347067"/>
            <a:chOff x="0" y="0"/>
            <a:chExt cx="1007307" cy="1030843"/>
          </a:xfrm>
        </p:grpSpPr>
        <p:sp>
          <p:nvSpPr>
            <p:cNvPr id="24" name="Freeform 24"/>
            <p:cNvSpPr/>
            <p:nvPr/>
          </p:nvSpPr>
          <p:spPr>
            <a:xfrm>
              <a:off x="0" y="0"/>
              <a:ext cx="1007307" cy="1030843"/>
            </a:xfrm>
            <a:custGeom>
              <a:avLst/>
              <a:gdLst/>
              <a:ahLst/>
              <a:cxnLst/>
              <a:rect l="l" t="t" r="r" b="b"/>
              <a:pathLst>
                <a:path w="1007307" h="1030843">
                  <a:moveTo>
                    <a:pt x="503653" y="0"/>
                  </a:moveTo>
                  <a:cubicBezTo>
                    <a:pt x="225493" y="0"/>
                    <a:pt x="0" y="230762"/>
                    <a:pt x="0" y="515421"/>
                  </a:cubicBezTo>
                  <a:cubicBezTo>
                    <a:pt x="0" y="800081"/>
                    <a:pt x="225493" y="1030843"/>
                    <a:pt x="503653" y="1030843"/>
                  </a:cubicBezTo>
                  <a:cubicBezTo>
                    <a:pt x="781814" y="1030843"/>
                    <a:pt x="1007307" y="800081"/>
                    <a:pt x="1007307" y="515421"/>
                  </a:cubicBezTo>
                  <a:cubicBezTo>
                    <a:pt x="1007307" y="230762"/>
                    <a:pt x="781814" y="0"/>
                    <a:pt x="503653" y="0"/>
                  </a:cubicBezTo>
                  <a:close/>
                </a:path>
              </a:pathLst>
            </a:custGeom>
            <a:gradFill rotWithShape="1">
              <a:gsLst>
                <a:gs pos="0">
                  <a:srgbClr val="FB702B">
                    <a:alpha val="50000"/>
                  </a:srgbClr>
                </a:gs>
                <a:gs pos="100000">
                  <a:srgbClr val="FF8538">
                    <a:alpha val="50000"/>
                  </a:srgbClr>
                </a:gs>
              </a:gsLst>
              <a:lin ang="2700000"/>
            </a:gradFill>
          </p:spPr>
        </p:sp>
        <p:sp>
          <p:nvSpPr>
            <p:cNvPr id="25" name="TextBox 25"/>
            <p:cNvSpPr txBox="1"/>
            <p:nvPr/>
          </p:nvSpPr>
          <p:spPr>
            <a:xfrm>
              <a:off x="94435" y="58542"/>
              <a:ext cx="818437" cy="875660"/>
            </a:xfrm>
            <a:prstGeom prst="rect">
              <a:avLst/>
            </a:prstGeom>
          </p:spPr>
          <p:txBody>
            <a:bodyPr lIns="50800" tIns="50800" rIns="50800" bIns="50800" rtlCol="0" anchor="ctr"/>
            <a:lstStyle/>
            <a:p>
              <a:pPr algn="ctr">
                <a:lnSpc>
                  <a:spcPts val="239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F5A0F">
                <a:alpha val="100000"/>
              </a:srgbClr>
            </a:gs>
            <a:gs pos="100000">
              <a:srgbClr val="FF8538">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727988" y="1231714"/>
            <a:ext cx="9343112" cy="622299"/>
          </a:xfrm>
          <a:prstGeom prst="rect">
            <a:avLst/>
          </a:prstGeom>
        </p:spPr>
        <p:txBody>
          <a:bodyPr wrap="square" lIns="0" tIns="0" rIns="0" bIns="0" rtlCol="0" anchor="t">
            <a:spAutoFit/>
          </a:bodyPr>
          <a:lstStyle/>
          <a:p>
            <a:pPr marL="0" lvl="0" indent="0" algn="ctr">
              <a:lnSpc>
                <a:spcPts val="4699"/>
              </a:lnSpc>
              <a:spcBef>
                <a:spcPct val="0"/>
              </a:spcBef>
            </a:pPr>
            <a:r>
              <a:rPr lang="en-US" sz="4999" b="1" dirty="0" err="1">
                <a:solidFill>
                  <a:srgbClr val="FEDD0C"/>
                </a:solidFill>
                <a:latin typeface="Roboto Slab Bold"/>
                <a:ea typeface="Roboto Slab Bold"/>
                <a:cs typeface="Roboto Slab Bold"/>
                <a:sym typeface="Roboto Slab Bold"/>
              </a:rPr>
              <a:t>Parteneri</a:t>
            </a:r>
            <a:endParaRPr lang="en-US" sz="4999" b="1" dirty="0">
              <a:solidFill>
                <a:srgbClr val="FEDD0C"/>
              </a:solidFill>
              <a:latin typeface="Roboto Slab Bold"/>
              <a:ea typeface="Roboto Slab Bold"/>
              <a:cs typeface="Roboto Slab Bold"/>
              <a:sym typeface="Roboto Slab Bold"/>
            </a:endParaRPr>
          </a:p>
        </p:txBody>
      </p:sp>
      <p:sp>
        <p:nvSpPr>
          <p:cNvPr id="3" name="TextBox 3"/>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FEDD0C"/>
                </a:solidFill>
                <a:latin typeface="Roboto"/>
                <a:ea typeface="Roboto"/>
                <a:cs typeface="Roboto"/>
                <a:sym typeface="Roboto"/>
              </a:rPr>
              <a:t>pn</a:t>
            </a:r>
          </a:p>
        </p:txBody>
      </p:sp>
      <p:sp>
        <p:nvSpPr>
          <p:cNvPr id="4" name="Titlu 3">
            <a:extLst>
              <a:ext uri="{FF2B5EF4-FFF2-40B4-BE49-F238E27FC236}">
                <a16:creationId xmlns:a16="http://schemas.microsoft.com/office/drawing/2014/main" id="{9A40951A-1370-96BD-29EC-5C2F991AAC85}"/>
              </a:ext>
            </a:extLst>
          </p:cNvPr>
          <p:cNvSpPr>
            <a:spLocks noGrp="1"/>
          </p:cNvSpPr>
          <p:nvPr>
            <p:ph type="title"/>
          </p:nvPr>
        </p:nvSpPr>
        <p:spPr>
          <a:xfrm>
            <a:off x="457200" y="274638"/>
            <a:ext cx="8229600" cy="622299"/>
          </a:xfrm>
        </p:spPr>
        <p:txBody>
          <a:bodyPr>
            <a:normAutofit fontScale="90000"/>
          </a:bodyPr>
          <a:lstStyle/>
          <a:p>
            <a:endParaRPr lang="ro-RO" dirty="0"/>
          </a:p>
        </p:txBody>
      </p:sp>
      <p:sp>
        <p:nvSpPr>
          <p:cNvPr id="5" name="Substituent conținut 4">
            <a:extLst>
              <a:ext uri="{FF2B5EF4-FFF2-40B4-BE49-F238E27FC236}">
                <a16:creationId xmlns:a16="http://schemas.microsoft.com/office/drawing/2014/main" id="{03A9E0D7-7E3F-51B6-29EF-7F88305D3B56}"/>
              </a:ext>
            </a:extLst>
          </p:cNvPr>
          <p:cNvSpPr>
            <a:spLocks noGrp="1"/>
          </p:cNvSpPr>
          <p:nvPr>
            <p:ph idx="1"/>
          </p:nvPr>
        </p:nvSpPr>
        <p:spPr>
          <a:xfrm>
            <a:off x="457200" y="1854012"/>
            <a:ext cx="9613900" cy="5172683"/>
          </a:xfrm>
        </p:spPr>
        <p:txBody>
          <a:bodyPr/>
          <a:lstStyle/>
          <a:p>
            <a:r>
              <a:rPr lang="ro-RO" dirty="0"/>
              <a:t>Agenția Națională pentru Egalitatea de Șanse între femei și bărbați</a:t>
            </a:r>
          </a:p>
          <a:p>
            <a:r>
              <a:rPr lang="ro-RO" dirty="0"/>
              <a:t>Institutul de Sociologie - Academia Română</a:t>
            </a:r>
          </a:p>
          <a:p>
            <a:r>
              <a:rPr lang="ro-RO" dirty="0"/>
              <a:t>Observatorul Român pentru Analiza și Prevenirea Omorurilor</a:t>
            </a:r>
          </a:p>
          <a:p>
            <a:r>
              <a:rPr lang="ro-RO" dirty="0"/>
              <a:t>Poliția Municipiului București</a:t>
            </a:r>
          </a:p>
          <a:p>
            <a:r>
              <a:rPr lang="ro-RO" dirty="0"/>
              <a:t>Ambasada Franței în România</a:t>
            </a:r>
          </a:p>
          <a:p>
            <a:r>
              <a:rPr lang="ro-RO" dirty="0"/>
              <a:t>Direcția de Asistență Socială și Protecția Copilului Sector 2 și 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extBox 2"/>
          <p:cNvSpPr txBox="1"/>
          <p:nvPr/>
        </p:nvSpPr>
        <p:spPr>
          <a:xfrm>
            <a:off x="6508304" y="4742529"/>
            <a:ext cx="4320037" cy="3829050"/>
          </a:xfrm>
          <a:prstGeom prst="rect">
            <a:avLst/>
          </a:prstGeom>
        </p:spPr>
        <p:txBody>
          <a:bodyPr lIns="0" tIns="0" rIns="0" bIns="0" rtlCol="0" anchor="t">
            <a:spAutoFit/>
          </a:bodyPr>
          <a:lstStyle/>
          <a:p>
            <a:pPr marL="0" lvl="0" indent="0" algn="l">
              <a:lnSpc>
                <a:spcPts val="28200"/>
              </a:lnSpc>
              <a:spcBef>
                <a:spcPct val="0"/>
              </a:spcBef>
            </a:pPr>
            <a:r>
              <a:rPr lang="en-US" sz="30000" b="1">
                <a:solidFill>
                  <a:srgbClr val="FB702B">
                    <a:alpha val="4706"/>
                  </a:srgbClr>
                </a:solidFill>
                <a:latin typeface="Roboto Slab Bold"/>
                <a:ea typeface="Roboto Slab Bold"/>
                <a:cs typeface="Roboto Slab Bold"/>
                <a:sym typeface="Roboto Slab Bold"/>
              </a:rPr>
              <a:t>07</a:t>
            </a:r>
          </a:p>
        </p:txBody>
      </p:sp>
      <p:sp>
        <p:nvSpPr>
          <p:cNvPr id="3" name="TextBox 3"/>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222222"/>
                </a:solidFill>
                <a:latin typeface="Roboto"/>
                <a:ea typeface="Roboto"/>
                <a:cs typeface="Roboto"/>
                <a:sym typeface="Roboto"/>
              </a:rPr>
              <a:t>pn</a:t>
            </a:r>
          </a:p>
        </p:txBody>
      </p:sp>
      <p:sp>
        <p:nvSpPr>
          <p:cNvPr id="4" name="TextBox 4"/>
          <p:cNvSpPr txBox="1"/>
          <p:nvPr/>
        </p:nvSpPr>
        <p:spPr>
          <a:xfrm>
            <a:off x="727988" y="612416"/>
            <a:ext cx="4120882" cy="824236"/>
          </a:xfrm>
          <a:prstGeom prst="rect">
            <a:avLst/>
          </a:prstGeom>
        </p:spPr>
        <p:txBody>
          <a:bodyPr lIns="0" tIns="0" rIns="0" bIns="0" rtlCol="0" anchor="t">
            <a:spAutoFit/>
          </a:bodyPr>
          <a:lstStyle/>
          <a:p>
            <a:pPr marL="0" lvl="0" indent="0" algn="l">
              <a:lnSpc>
                <a:spcPts val="6110"/>
              </a:lnSpc>
              <a:spcBef>
                <a:spcPct val="0"/>
              </a:spcBef>
            </a:pPr>
            <a:r>
              <a:rPr lang="en-US" sz="6500" b="1">
                <a:solidFill>
                  <a:srgbClr val="FB702B"/>
                </a:solidFill>
                <a:latin typeface="Roboto Slab Bold"/>
                <a:ea typeface="Roboto Slab Bold"/>
                <a:cs typeface="Roboto Slab Bold"/>
                <a:sym typeface="Roboto Slab Bold"/>
              </a:rPr>
              <a:t>Concluzii</a:t>
            </a:r>
          </a:p>
        </p:txBody>
      </p:sp>
      <p:sp>
        <p:nvSpPr>
          <p:cNvPr id="5" name="TextBox 5"/>
          <p:cNvSpPr txBox="1"/>
          <p:nvPr/>
        </p:nvSpPr>
        <p:spPr>
          <a:xfrm>
            <a:off x="1884025" y="1782306"/>
            <a:ext cx="7044075" cy="4244303"/>
          </a:xfrm>
          <a:prstGeom prst="rect">
            <a:avLst/>
          </a:prstGeom>
        </p:spPr>
        <p:txBody>
          <a:bodyPr wrap="square" lIns="0" tIns="0" rIns="0" bIns="0" rtlCol="0" anchor="t">
            <a:spAutoFit/>
          </a:bodyPr>
          <a:lstStyle/>
          <a:p>
            <a:pPr algn="ctr">
              <a:lnSpc>
                <a:spcPts val="2155"/>
              </a:lnSpc>
            </a:pPr>
            <a:endParaRPr dirty="0"/>
          </a:p>
          <a:p>
            <a:pPr algn="ctr">
              <a:lnSpc>
                <a:spcPts val="2155"/>
              </a:lnSpc>
            </a:pPr>
            <a:endParaRPr dirty="0"/>
          </a:p>
          <a:p>
            <a:pPr algn="ctr">
              <a:lnSpc>
                <a:spcPts val="2155"/>
              </a:lnSpc>
            </a:pPr>
            <a:r>
              <a:rPr lang="en-US" sz="2155" b="1" dirty="0" err="1">
                <a:solidFill>
                  <a:srgbClr val="EF4E09"/>
                </a:solidFill>
                <a:latin typeface="Nunito Bold"/>
                <a:ea typeface="Nunito Bold"/>
                <a:cs typeface="Nunito Bold"/>
                <a:sym typeface="Nunito Bold"/>
              </a:rPr>
              <a:t>În</a:t>
            </a:r>
            <a:r>
              <a:rPr lang="en-US" sz="2155" b="1" dirty="0">
                <a:solidFill>
                  <a:srgbClr val="EF4E09"/>
                </a:solidFill>
                <a:latin typeface="Nunito Bold"/>
                <a:ea typeface="Nunito Bold"/>
                <a:cs typeface="Nunito Bold"/>
                <a:sym typeface="Nunito Bold"/>
              </a:rPr>
              <a:t> </a:t>
            </a:r>
            <a:r>
              <a:rPr lang="ro-RO" sz="2155" b="1" dirty="0">
                <a:solidFill>
                  <a:srgbClr val="EF4E09"/>
                </a:solidFill>
                <a:latin typeface="Nunito Bold"/>
                <a:ea typeface="Nunito Bold"/>
                <a:cs typeface="Nunito Bold"/>
                <a:sym typeface="Nunito Bold"/>
              </a:rPr>
              <a:t>anul 2025</a:t>
            </a:r>
            <a:r>
              <a:rPr lang="en-US" sz="2155" b="1" dirty="0">
                <a:solidFill>
                  <a:srgbClr val="EF4E09"/>
                </a:solidFill>
                <a:latin typeface="Nunito Bold"/>
                <a:ea typeface="Nunito Bold"/>
                <a:cs typeface="Nunito Bold"/>
                <a:sym typeface="Nunito Bold"/>
              </a:rPr>
              <a:t>,</a:t>
            </a:r>
          </a:p>
          <a:p>
            <a:pPr algn="ctr">
              <a:lnSpc>
                <a:spcPts val="2155"/>
              </a:lnSpc>
            </a:pP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Asociația</a:t>
            </a:r>
            <a:r>
              <a:rPr lang="en-US" sz="2155" b="1" dirty="0">
                <a:solidFill>
                  <a:srgbClr val="EF4E09"/>
                </a:solidFill>
                <a:latin typeface="Nunito Bold"/>
                <a:ea typeface="Nunito Bold"/>
                <a:cs typeface="Nunito Bold"/>
                <a:sym typeface="Nunito Bold"/>
              </a:rPr>
              <a:t> A.D.E.P.T.</a:t>
            </a:r>
          </a:p>
          <a:p>
            <a:pPr algn="ctr">
              <a:lnSpc>
                <a:spcPts val="2155"/>
              </a:lnSpc>
            </a:pPr>
            <a:r>
              <a:rPr lang="en-US" sz="2155" b="1" dirty="0">
                <a:solidFill>
                  <a:srgbClr val="EF4E09"/>
                </a:solidFill>
                <a:latin typeface="Nunito Bold"/>
                <a:ea typeface="Nunito Bold"/>
                <a:cs typeface="Nunito Bold"/>
                <a:sym typeface="Nunito Bold"/>
              </a:rPr>
              <a:t> a </a:t>
            </a:r>
            <a:r>
              <a:rPr lang="en-US" sz="2155" b="1" dirty="0" err="1">
                <a:solidFill>
                  <a:srgbClr val="EF4E09"/>
                </a:solidFill>
                <a:latin typeface="Nunito Bold"/>
                <a:ea typeface="Nunito Bold"/>
                <a:cs typeface="Nunito Bold"/>
                <a:sym typeface="Nunito Bold"/>
              </a:rPr>
              <a:t>reușit</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să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deruleze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proiecte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relevante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pentru</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prevenirea</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violenței</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și</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promovarea</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drepturilor</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copiilor</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și</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femeilor</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să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consolideze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colaborarea</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interinstituțională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și</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să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crească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vizibilitatea</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și</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implicarea</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comunității</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în</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cauze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sociale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importante</a:t>
            </a:r>
            <a:r>
              <a:rPr lang="en-US" sz="2155" b="1" dirty="0">
                <a:solidFill>
                  <a:srgbClr val="EF4E09"/>
                </a:solidFill>
                <a:latin typeface="Nunito Bold"/>
                <a:ea typeface="Nunito Bold"/>
                <a:cs typeface="Nunito Bold"/>
                <a:sym typeface="Nunito Bold"/>
              </a:rPr>
              <a:t>. </a:t>
            </a:r>
          </a:p>
          <a:p>
            <a:pPr algn="ctr">
              <a:lnSpc>
                <a:spcPts val="2155"/>
              </a:lnSpc>
            </a:pPr>
            <a:endParaRPr lang="en-US" sz="2155" b="1" dirty="0">
              <a:solidFill>
                <a:srgbClr val="EF4E09"/>
              </a:solidFill>
              <a:latin typeface="Nunito Bold"/>
              <a:ea typeface="Nunito Bold"/>
              <a:cs typeface="Nunito Bold"/>
              <a:sym typeface="Nunito Bold"/>
            </a:endParaRPr>
          </a:p>
          <a:p>
            <a:pPr algn="ctr">
              <a:lnSpc>
                <a:spcPts val="2155"/>
              </a:lnSpc>
            </a:pPr>
            <a:r>
              <a:rPr lang="en-US" sz="2155" b="1" dirty="0" err="1">
                <a:solidFill>
                  <a:srgbClr val="EF4E09"/>
                </a:solidFill>
                <a:latin typeface="Nunito Bold"/>
                <a:ea typeface="Nunito Bold"/>
                <a:cs typeface="Nunito Bold"/>
                <a:sym typeface="Nunito Bold"/>
              </a:rPr>
              <a:t>Rezultatele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obținute</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în</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această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perioadă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constituie</a:t>
            </a:r>
            <a:r>
              <a:rPr lang="en-US" sz="2155" b="1" dirty="0">
                <a:solidFill>
                  <a:srgbClr val="EF4E09"/>
                </a:solidFill>
                <a:latin typeface="Nunito Bold"/>
                <a:ea typeface="Nunito Bold"/>
                <a:cs typeface="Nunito Bold"/>
                <a:sym typeface="Nunito Bold"/>
              </a:rPr>
              <a:t> o </a:t>
            </a:r>
            <a:r>
              <a:rPr lang="en-US" sz="2155" b="1" dirty="0" err="1">
                <a:solidFill>
                  <a:srgbClr val="EF4E09"/>
                </a:solidFill>
                <a:latin typeface="Nunito Bold"/>
                <a:ea typeface="Nunito Bold"/>
                <a:cs typeface="Nunito Bold"/>
                <a:sym typeface="Nunito Bold"/>
              </a:rPr>
              <a:t>bază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solidă</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pentru</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dezvoltarea</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și</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extinderea</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activităților</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în</a:t>
            </a:r>
            <a:r>
              <a:rPr lang="en-US" sz="2155" b="1" dirty="0">
                <a:solidFill>
                  <a:srgbClr val="EF4E09"/>
                </a:solidFill>
                <a:latin typeface="Nunito Bold"/>
                <a:ea typeface="Nunito Bold"/>
                <a:cs typeface="Nunito Bold"/>
                <a:sym typeface="Nunito Bold"/>
              </a:rPr>
              <a:t> </a:t>
            </a:r>
            <a:r>
              <a:rPr lang="en-US" sz="2155" b="1" dirty="0" err="1">
                <a:solidFill>
                  <a:srgbClr val="EF4E09"/>
                </a:solidFill>
                <a:latin typeface="Nunito Bold"/>
                <a:ea typeface="Nunito Bold"/>
                <a:cs typeface="Nunito Bold"/>
                <a:sym typeface="Nunito Bold"/>
              </a:rPr>
              <a:t>anul</a:t>
            </a:r>
            <a:r>
              <a:rPr lang="en-US" sz="2155" b="1" dirty="0">
                <a:solidFill>
                  <a:srgbClr val="EF4E09"/>
                </a:solidFill>
                <a:latin typeface="Nunito Bold"/>
                <a:ea typeface="Nunito Bold"/>
                <a:cs typeface="Nunito Bold"/>
                <a:sym typeface="Nunito Bold"/>
              </a:rPr>
              <a:t> 2026.</a:t>
            </a:r>
          </a:p>
          <a:p>
            <a:pPr algn="ctr">
              <a:lnSpc>
                <a:spcPts val="2155"/>
              </a:lnSpc>
            </a:pPr>
            <a:endParaRPr lang="en-US" sz="2155" b="1" dirty="0">
              <a:solidFill>
                <a:srgbClr val="EF4E09"/>
              </a:solidFill>
              <a:latin typeface="Nunito Bold"/>
              <a:ea typeface="Nunito Bold"/>
              <a:cs typeface="Nunito Bold"/>
              <a:sym typeface="Nunito Bold"/>
            </a:endParaRPr>
          </a:p>
          <a:p>
            <a:pPr algn="ctr">
              <a:lnSpc>
                <a:spcPts val="2155"/>
              </a:lnSpc>
              <a:spcBef>
                <a:spcPct val="0"/>
              </a:spcBef>
            </a:pPr>
            <a:endParaRPr lang="en-US" sz="2155" b="1" dirty="0">
              <a:solidFill>
                <a:srgbClr val="EF4E09"/>
              </a:solidFill>
              <a:latin typeface="Nunito Bold"/>
              <a:ea typeface="Nunito Bold"/>
              <a:cs typeface="Nunito Bold"/>
              <a:sym typeface="Nunito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F5A0F">
                <a:alpha val="100000"/>
              </a:srgbClr>
            </a:gs>
            <a:gs pos="100000">
              <a:srgbClr val="FF8538">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5400000" flipH="1">
            <a:off x="3296059" y="1722359"/>
            <a:ext cx="9861255" cy="4930627"/>
          </a:xfrm>
          <a:custGeom>
            <a:avLst/>
            <a:gdLst/>
            <a:ahLst/>
            <a:cxnLst/>
            <a:rect l="l" t="t" r="r" b="b"/>
            <a:pathLst>
              <a:path w="9861255" h="4930627">
                <a:moveTo>
                  <a:pt x="9861255" y="0"/>
                </a:moveTo>
                <a:lnTo>
                  <a:pt x="0" y="0"/>
                </a:lnTo>
                <a:lnTo>
                  <a:pt x="0" y="4930627"/>
                </a:lnTo>
                <a:lnTo>
                  <a:pt x="9861255" y="4930627"/>
                </a:lnTo>
                <a:lnTo>
                  <a:pt x="9861255"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824296" y="6159412"/>
            <a:ext cx="401110" cy="401110"/>
          </a:xfrm>
          <a:custGeom>
            <a:avLst/>
            <a:gdLst/>
            <a:ahLst/>
            <a:cxnLst/>
            <a:rect l="l" t="t" r="r" b="b"/>
            <a:pathLst>
              <a:path w="401110" h="401110">
                <a:moveTo>
                  <a:pt x="0" y="0"/>
                </a:moveTo>
                <a:lnTo>
                  <a:pt x="401109" y="0"/>
                </a:lnTo>
                <a:lnTo>
                  <a:pt x="401109" y="401109"/>
                </a:lnTo>
                <a:lnTo>
                  <a:pt x="0" y="4011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78556" y="6159412"/>
            <a:ext cx="403479" cy="401110"/>
          </a:xfrm>
          <a:custGeom>
            <a:avLst/>
            <a:gdLst/>
            <a:ahLst/>
            <a:cxnLst/>
            <a:rect l="l" t="t" r="r" b="b"/>
            <a:pathLst>
              <a:path w="403479" h="401110">
                <a:moveTo>
                  <a:pt x="0" y="0"/>
                </a:moveTo>
                <a:lnTo>
                  <a:pt x="403479" y="0"/>
                </a:lnTo>
                <a:lnTo>
                  <a:pt x="403479" y="401109"/>
                </a:lnTo>
                <a:lnTo>
                  <a:pt x="0" y="401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756000" y="1616149"/>
            <a:ext cx="3504144" cy="2080894"/>
          </a:xfrm>
          <a:prstGeom prst="rect">
            <a:avLst/>
          </a:prstGeom>
        </p:spPr>
        <p:txBody>
          <a:bodyPr lIns="0" tIns="0" rIns="0" bIns="0" rtlCol="0" anchor="t">
            <a:spAutoFit/>
          </a:bodyPr>
          <a:lstStyle/>
          <a:p>
            <a:pPr algn="l">
              <a:lnSpc>
                <a:spcPts val="7989"/>
              </a:lnSpc>
            </a:pPr>
            <a:r>
              <a:rPr lang="en-US" sz="8499" b="1">
                <a:solidFill>
                  <a:srgbClr val="FEDD0C"/>
                </a:solidFill>
                <a:latin typeface="Roboto Slab Bold"/>
                <a:ea typeface="Roboto Slab Bold"/>
                <a:cs typeface="Roboto Slab Bold"/>
                <a:sym typeface="Roboto Slab Bold"/>
              </a:rPr>
              <a:t>Raport</a:t>
            </a:r>
          </a:p>
          <a:p>
            <a:pPr marL="0" lvl="0" indent="0" algn="l">
              <a:lnSpc>
                <a:spcPts val="7989"/>
              </a:lnSpc>
              <a:spcBef>
                <a:spcPct val="0"/>
              </a:spcBef>
            </a:pPr>
            <a:r>
              <a:rPr lang="en-US" sz="8499" b="1">
                <a:solidFill>
                  <a:srgbClr val="FEDD0C"/>
                </a:solidFill>
                <a:latin typeface="Roboto Slab Bold"/>
                <a:ea typeface="Roboto Slab Bold"/>
                <a:cs typeface="Roboto Slab Bold"/>
                <a:sym typeface="Roboto Slab Bold"/>
              </a:rPr>
              <a:t>Anual</a:t>
            </a:r>
          </a:p>
        </p:txBody>
      </p:sp>
      <p:sp>
        <p:nvSpPr>
          <p:cNvPr id="6" name="TextBox 6"/>
          <p:cNvSpPr txBox="1"/>
          <p:nvPr/>
        </p:nvSpPr>
        <p:spPr>
          <a:xfrm>
            <a:off x="756000" y="4369173"/>
            <a:ext cx="4590700" cy="982320"/>
          </a:xfrm>
          <a:prstGeom prst="rect">
            <a:avLst/>
          </a:prstGeom>
        </p:spPr>
        <p:txBody>
          <a:bodyPr wrap="square" lIns="0" tIns="0" rIns="0" bIns="0" rtlCol="0" anchor="t">
            <a:spAutoFit/>
          </a:bodyPr>
          <a:lstStyle/>
          <a:p>
            <a:pPr algn="l">
              <a:lnSpc>
                <a:spcPts val="2550"/>
              </a:lnSpc>
            </a:pPr>
            <a:r>
              <a:rPr lang="en-US" sz="1700" b="1" spc="-8" dirty="0" err="1">
                <a:solidFill>
                  <a:srgbClr val="FEDD0C"/>
                </a:solidFill>
                <a:latin typeface="Nunito"/>
                <a:ea typeface="Nunito"/>
                <a:cs typeface="Nunito"/>
                <a:sym typeface="Nunito"/>
              </a:rPr>
              <a:t>București</a:t>
            </a:r>
            <a:r>
              <a:rPr lang="en-US" sz="1700" b="1" spc="-8" dirty="0">
                <a:solidFill>
                  <a:srgbClr val="FEDD0C"/>
                </a:solidFill>
                <a:latin typeface="Nunito"/>
                <a:ea typeface="Nunito"/>
                <a:cs typeface="Nunito"/>
                <a:sym typeface="Nunito"/>
              </a:rPr>
              <a:t>. str. Carol Davila, nr. 74  sector 5</a:t>
            </a:r>
          </a:p>
          <a:p>
            <a:pPr algn="l">
              <a:lnSpc>
                <a:spcPts val="2550"/>
              </a:lnSpc>
            </a:pPr>
            <a:r>
              <a:rPr lang="en-US" sz="1700" b="1" u="sng" spc="-8" dirty="0">
                <a:solidFill>
                  <a:srgbClr val="7030A0"/>
                </a:solidFill>
                <a:latin typeface="Nunito"/>
                <a:ea typeface="Nunito"/>
                <a:cs typeface="Nunito"/>
                <a:sym typeface="Nunito"/>
              </a:rPr>
              <a:t>https://www.adept-romania.ro</a:t>
            </a:r>
          </a:p>
          <a:p>
            <a:pPr algn="l">
              <a:lnSpc>
                <a:spcPts val="2550"/>
              </a:lnSpc>
            </a:pPr>
            <a:r>
              <a:rPr lang="en-US" sz="1700" u="sng" spc="-8" dirty="0">
                <a:solidFill>
                  <a:srgbClr val="FEDD0C"/>
                </a:solidFill>
                <a:latin typeface="Nunito"/>
                <a:ea typeface="Nunito"/>
                <a:cs typeface="Nunito"/>
                <a:sym typeface="Nunito"/>
                <a:hlinkClick r:id="rId8" tooltip="http://www.civitas.ro"/>
              </a:rPr>
              <a:t>asociatiaadept@yahoo.com</a:t>
            </a:r>
          </a:p>
        </p:txBody>
      </p:sp>
      <p:sp>
        <p:nvSpPr>
          <p:cNvPr id="7" name="TextBox 7"/>
          <p:cNvSpPr txBox="1"/>
          <p:nvPr/>
        </p:nvSpPr>
        <p:spPr>
          <a:xfrm rot="-5400000">
            <a:off x="5939600" y="2423867"/>
            <a:ext cx="5726957" cy="2546351"/>
          </a:xfrm>
          <a:prstGeom prst="rect">
            <a:avLst/>
          </a:prstGeom>
        </p:spPr>
        <p:txBody>
          <a:bodyPr lIns="0" tIns="0" rIns="0" bIns="0" rtlCol="0" anchor="t">
            <a:spAutoFit/>
          </a:bodyPr>
          <a:lstStyle/>
          <a:p>
            <a:pPr marL="0" lvl="0" indent="0" algn="l">
              <a:lnSpc>
                <a:spcPts val="18800"/>
              </a:lnSpc>
              <a:spcBef>
                <a:spcPct val="0"/>
              </a:spcBef>
            </a:pPr>
            <a:r>
              <a:rPr lang="en-US" sz="20000" b="1">
                <a:solidFill>
                  <a:srgbClr val="FEDD0C"/>
                </a:solidFill>
                <a:latin typeface="Roboto Slab Bold"/>
                <a:ea typeface="Roboto Slab Bold"/>
                <a:cs typeface="Roboto Slab Bold"/>
                <a:sym typeface="Roboto Slab Bold"/>
              </a:rPr>
              <a:t>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extBox 2"/>
          <p:cNvSpPr txBox="1"/>
          <p:nvPr/>
        </p:nvSpPr>
        <p:spPr>
          <a:xfrm>
            <a:off x="6672929" y="-542471"/>
            <a:ext cx="4320037" cy="3829050"/>
          </a:xfrm>
          <a:prstGeom prst="rect">
            <a:avLst/>
          </a:prstGeom>
        </p:spPr>
        <p:txBody>
          <a:bodyPr lIns="0" tIns="0" rIns="0" bIns="0" rtlCol="0" anchor="t">
            <a:spAutoFit/>
          </a:bodyPr>
          <a:lstStyle/>
          <a:p>
            <a:pPr marL="0" lvl="0" indent="0" algn="l">
              <a:lnSpc>
                <a:spcPts val="28200"/>
              </a:lnSpc>
              <a:spcBef>
                <a:spcPct val="0"/>
              </a:spcBef>
            </a:pPr>
            <a:r>
              <a:rPr lang="en-US" sz="30000" b="1">
                <a:solidFill>
                  <a:srgbClr val="222222">
                    <a:alpha val="4706"/>
                  </a:srgbClr>
                </a:solidFill>
                <a:latin typeface="Roboto Slab Bold"/>
                <a:ea typeface="Roboto Slab Bold"/>
                <a:cs typeface="Roboto Slab Bold"/>
                <a:sym typeface="Roboto Slab Bold"/>
              </a:rPr>
              <a:t>02</a:t>
            </a:r>
          </a:p>
        </p:txBody>
      </p:sp>
      <p:grpSp>
        <p:nvGrpSpPr>
          <p:cNvPr id="3" name="Group 3"/>
          <p:cNvGrpSpPr>
            <a:grpSpLocks noChangeAspect="1"/>
          </p:cNvGrpSpPr>
          <p:nvPr/>
        </p:nvGrpSpPr>
        <p:grpSpPr>
          <a:xfrm>
            <a:off x="6888228" y="509330"/>
            <a:ext cx="3227762" cy="4984192"/>
            <a:chOff x="0" y="0"/>
            <a:chExt cx="4112260" cy="6350000"/>
          </a:xfrm>
        </p:grpSpPr>
        <p:sp>
          <p:nvSpPr>
            <p:cNvPr id="4" name="Freeform 4"/>
            <p:cNvSpPr/>
            <p:nvPr/>
          </p:nvSpPr>
          <p:spPr>
            <a:xfrm>
              <a:off x="0" y="0"/>
              <a:ext cx="4112260" cy="6350000"/>
            </a:xfrm>
            <a:custGeom>
              <a:avLst/>
              <a:gdLst/>
              <a:ahLst/>
              <a:cxnLst/>
              <a:rect l="l" t="t" r="r" b="b"/>
              <a:pathLst>
                <a:path w="4112260" h="6350000">
                  <a:moveTo>
                    <a:pt x="4112260" y="623570"/>
                  </a:moveTo>
                  <a:lnTo>
                    <a:pt x="4112260" y="2641600"/>
                  </a:lnTo>
                  <a:cubicBezTo>
                    <a:pt x="4112260" y="2821940"/>
                    <a:pt x="4033520" y="2993390"/>
                    <a:pt x="3897630" y="3112770"/>
                  </a:cubicBezTo>
                  <a:lnTo>
                    <a:pt x="3897630" y="3112770"/>
                  </a:lnTo>
                  <a:cubicBezTo>
                    <a:pt x="3761740" y="3230880"/>
                    <a:pt x="3683000" y="3402330"/>
                    <a:pt x="3683000" y="3583940"/>
                  </a:cubicBezTo>
                  <a:lnTo>
                    <a:pt x="3683000" y="5726430"/>
                  </a:lnTo>
                  <a:cubicBezTo>
                    <a:pt x="3683000" y="6070600"/>
                    <a:pt x="3403600" y="6350000"/>
                    <a:pt x="3059430" y="6350000"/>
                  </a:cubicBezTo>
                  <a:lnTo>
                    <a:pt x="623570" y="6350000"/>
                  </a:lnTo>
                  <a:cubicBezTo>
                    <a:pt x="279400" y="6350000"/>
                    <a:pt x="0" y="6070600"/>
                    <a:pt x="0" y="5726430"/>
                  </a:cubicBezTo>
                  <a:lnTo>
                    <a:pt x="0" y="623570"/>
                  </a:lnTo>
                  <a:cubicBezTo>
                    <a:pt x="0" y="279400"/>
                    <a:pt x="279400" y="0"/>
                    <a:pt x="623570" y="0"/>
                  </a:cubicBezTo>
                  <a:lnTo>
                    <a:pt x="3489960" y="0"/>
                  </a:lnTo>
                  <a:cubicBezTo>
                    <a:pt x="3834130" y="0"/>
                    <a:pt x="4112260" y="279400"/>
                    <a:pt x="4112260" y="623570"/>
                  </a:cubicBezTo>
                  <a:close/>
                </a:path>
              </a:pathLst>
            </a:custGeom>
            <a:blipFill>
              <a:blip r:embed="rId2"/>
              <a:stretch>
                <a:fillRect l="-8485" r="-8485"/>
              </a:stretch>
            </a:blipFill>
          </p:spPr>
        </p:sp>
      </p:grpSp>
      <p:grpSp>
        <p:nvGrpSpPr>
          <p:cNvPr id="5" name="Group 5"/>
          <p:cNvGrpSpPr/>
          <p:nvPr/>
        </p:nvGrpSpPr>
        <p:grpSpPr>
          <a:xfrm>
            <a:off x="8607193" y="5435940"/>
            <a:ext cx="2086207" cy="20862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702B">
                    <a:alpha val="100000"/>
                  </a:srgbClr>
                </a:gs>
                <a:gs pos="100000">
                  <a:srgbClr val="FF8538">
                    <a:alpha val="100000"/>
                  </a:srgbClr>
                </a:gs>
              </a:gsLst>
              <a:lin ang="2700000"/>
            </a:gra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399"/>
                </a:lnSpc>
              </a:pPr>
              <a:endParaRPr/>
            </a:p>
          </p:txBody>
        </p:sp>
      </p:grpSp>
      <p:grpSp>
        <p:nvGrpSpPr>
          <p:cNvPr id="8" name="Group 8"/>
          <p:cNvGrpSpPr/>
          <p:nvPr/>
        </p:nvGrpSpPr>
        <p:grpSpPr>
          <a:xfrm>
            <a:off x="773104" y="1410376"/>
            <a:ext cx="4047049" cy="1967701"/>
            <a:chOff x="0" y="0"/>
            <a:chExt cx="2337961" cy="1136732"/>
          </a:xfrm>
        </p:grpSpPr>
        <p:sp>
          <p:nvSpPr>
            <p:cNvPr id="9" name="Freeform 9"/>
            <p:cNvSpPr/>
            <p:nvPr/>
          </p:nvSpPr>
          <p:spPr>
            <a:xfrm>
              <a:off x="0" y="0"/>
              <a:ext cx="2337961" cy="1136732"/>
            </a:xfrm>
            <a:custGeom>
              <a:avLst/>
              <a:gdLst/>
              <a:ahLst/>
              <a:cxnLst/>
              <a:rect l="l" t="t" r="r" b="b"/>
              <a:pathLst>
                <a:path w="2337961" h="1136732">
                  <a:moveTo>
                    <a:pt x="72693" y="0"/>
                  </a:moveTo>
                  <a:lnTo>
                    <a:pt x="2265267" y="0"/>
                  </a:lnTo>
                  <a:cubicBezTo>
                    <a:pt x="2305415" y="0"/>
                    <a:pt x="2337961" y="32546"/>
                    <a:pt x="2337961" y="72693"/>
                  </a:cubicBezTo>
                  <a:lnTo>
                    <a:pt x="2337961" y="1064038"/>
                  </a:lnTo>
                  <a:cubicBezTo>
                    <a:pt x="2337961" y="1104186"/>
                    <a:pt x="2305415" y="1136732"/>
                    <a:pt x="2265267" y="1136732"/>
                  </a:cubicBezTo>
                  <a:lnTo>
                    <a:pt x="72693" y="1136732"/>
                  </a:lnTo>
                  <a:cubicBezTo>
                    <a:pt x="32546" y="1136732"/>
                    <a:pt x="0" y="1104186"/>
                    <a:pt x="0" y="1064038"/>
                  </a:cubicBezTo>
                  <a:lnTo>
                    <a:pt x="0" y="72693"/>
                  </a:lnTo>
                  <a:cubicBezTo>
                    <a:pt x="0" y="32546"/>
                    <a:pt x="32546" y="0"/>
                    <a:pt x="72693"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10" name="TextBox 10"/>
            <p:cNvSpPr txBox="1"/>
            <p:nvPr/>
          </p:nvSpPr>
          <p:spPr>
            <a:xfrm>
              <a:off x="0" y="57150"/>
              <a:ext cx="2337961" cy="1079582"/>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11" name="Group 11"/>
          <p:cNvGrpSpPr/>
          <p:nvPr/>
        </p:nvGrpSpPr>
        <p:grpSpPr>
          <a:xfrm>
            <a:off x="5559495" y="1332090"/>
            <a:ext cx="1062137" cy="10621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702B">
                    <a:alpha val="50000"/>
                  </a:srgbClr>
                </a:gs>
                <a:gs pos="100000">
                  <a:srgbClr val="FF8538">
                    <a:alpha val="50000"/>
                  </a:srgbClr>
                </a:gs>
              </a:gsLst>
              <a:lin ang="2700000"/>
            </a:gra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399"/>
                </a:lnSpc>
              </a:pPr>
              <a:endParaRPr/>
            </a:p>
          </p:txBody>
        </p:sp>
      </p:grpSp>
      <p:sp>
        <p:nvSpPr>
          <p:cNvPr id="14" name="TextBox 14"/>
          <p:cNvSpPr txBox="1"/>
          <p:nvPr/>
        </p:nvSpPr>
        <p:spPr>
          <a:xfrm>
            <a:off x="1220781" y="1792500"/>
            <a:ext cx="3483635" cy="1282402"/>
          </a:xfrm>
          <a:prstGeom prst="rect">
            <a:avLst/>
          </a:prstGeom>
        </p:spPr>
        <p:txBody>
          <a:bodyPr lIns="0" tIns="0" rIns="0" bIns="0" rtlCol="0" anchor="t">
            <a:spAutoFit/>
          </a:bodyPr>
          <a:lstStyle/>
          <a:p>
            <a:pPr marL="0" lvl="0" indent="0" algn="ctr">
              <a:lnSpc>
                <a:spcPts val="2464"/>
              </a:lnSpc>
            </a:pPr>
            <a:r>
              <a:rPr lang="en-US" sz="2200" b="1" dirty="0" err="1">
                <a:solidFill>
                  <a:srgbClr val="FEDD0C"/>
                </a:solidFill>
                <a:latin typeface="Open Sans"/>
                <a:ea typeface="Open Sans"/>
                <a:cs typeface="Open Sans"/>
                <a:sym typeface="Open Sans"/>
              </a:rPr>
              <a:t>Susținem</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educația</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drepturile</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copilului</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și</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oferim</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sprijin</a:t>
            </a:r>
            <a:r>
              <a:rPr lang="en-US" sz="2200" b="1" dirty="0">
                <a:solidFill>
                  <a:srgbClr val="FEDD0C"/>
                </a:solidFill>
                <a:latin typeface="Open Sans"/>
                <a:ea typeface="Open Sans"/>
                <a:cs typeface="Open Sans"/>
                <a:sym typeface="Open Sans"/>
              </a:rPr>
              <a:t> real </a:t>
            </a:r>
            <a:r>
              <a:rPr lang="en-US" sz="2200" b="1" dirty="0" err="1">
                <a:solidFill>
                  <a:srgbClr val="FEDD0C"/>
                </a:solidFill>
                <a:latin typeface="Open Sans"/>
                <a:ea typeface="Open Sans"/>
                <a:cs typeface="Open Sans"/>
                <a:sym typeface="Open Sans"/>
              </a:rPr>
              <a:t>copiilor</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și</a:t>
            </a:r>
            <a:r>
              <a:rPr lang="en-US" sz="2200" b="1" dirty="0">
                <a:solidFill>
                  <a:srgbClr val="FEDD0C"/>
                </a:solidFill>
                <a:latin typeface="Open Sans"/>
                <a:ea typeface="Open Sans"/>
                <a:cs typeface="Open Sans"/>
                <a:sym typeface="Open Sans"/>
              </a:rPr>
              <a:t> </a:t>
            </a:r>
            <a:r>
              <a:rPr lang="en-US" sz="2200" b="1" dirty="0" err="1">
                <a:solidFill>
                  <a:srgbClr val="FEDD0C"/>
                </a:solidFill>
                <a:latin typeface="Open Sans"/>
                <a:ea typeface="Open Sans"/>
                <a:cs typeface="Open Sans"/>
                <a:sym typeface="Open Sans"/>
              </a:rPr>
              <a:t>tinerilor</a:t>
            </a:r>
            <a:r>
              <a:rPr lang="en-US" sz="2200" b="1" dirty="0">
                <a:solidFill>
                  <a:srgbClr val="FEDD0C"/>
                </a:solidFill>
                <a:latin typeface="Open Sans"/>
                <a:ea typeface="Open Sans"/>
                <a:cs typeface="Open Sans"/>
                <a:sym typeface="Open Sans"/>
              </a:rPr>
              <a:t>.</a:t>
            </a:r>
          </a:p>
        </p:txBody>
      </p:sp>
      <p:sp>
        <p:nvSpPr>
          <p:cNvPr id="15" name="TextBox 15"/>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222222"/>
                </a:solidFill>
                <a:latin typeface="Roboto"/>
                <a:ea typeface="Roboto"/>
                <a:cs typeface="Roboto"/>
                <a:sym typeface="Roboto"/>
              </a:rPr>
              <a:t>pn</a:t>
            </a:r>
          </a:p>
        </p:txBody>
      </p:sp>
      <p:sp>
        <p:nvSpPr>
          <p:cNvPr id="16" name="TextBox 16"/>
          <p:cNvSpPr txBox="1"/>
          <p:nvPr/>
        </p:nvSpPr>
        <p:spPr>
          <a:xfrm>
            <a:off x="727988" y="4032453"/>
            <a:ext cx="5712563" cy="2806974"/>
          </a:xfrm>
          <a:prstGeom prst="rect">
            <a:avLst/>
          </a:prstGeom>
        </p:spPr>
        <p:txBody>
          <a:bodyPr lIns="0" tIns="0" rIns="0" bIns="0" rtlCol="0" anchor="t">
            <a:spAutoFit/>
          </a:bodyPr>
          <a:lstStyle/>
          <a:p>
            <a:pPr algn="ctr">
              <a:lnSpc>
                <a:spcPts val="2784"/>
              </a:lnSpc>
            </a:pP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Ne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concentrăm</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în</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special pe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protejarea</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drepturilor</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copiilor</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victime</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ale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infracțiunilor</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grave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și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ale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copiilor</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orfani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speciali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ajutându-i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inclusiv</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în</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demersuri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judiciare</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pentru</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obținerea</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de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compensații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financiare</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oferindu</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-le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astfel</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șansa</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la o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viață</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mai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sigură</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și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mai</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 </a:t>
            </a:r>
            <a:r>
              <a:rPr lang="en-US" sz="1989" b="1" spc="-9" dirty="0" err="1">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demnă</a:t>
            </a:r>
            <a:r>
              <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rPr>
              <a:t>.</a:t>
            </a:r>
          </a:p>
          <a:p>
            <a:pPr marL="0" lvl="0" indent="0" algn="l">
              <a:lnSpc>
                <a:spcPts val="2784"/>
              </a:lnSpc>
            </a:pPr>
            <a:endParaRPr lang="en-US" sz="1989" b="1" spc="-9" dirty="0">
              <a:gradFill>
                <a:gsLst>
                  <a:gs pos="0">
                    <a:srgbClr val="FB702B">
                      <a:alpha val="100000"/>
                    </a:srgbClr>
                  </a:gs>
                  <a:gs pos="100000">
                    <a:srgbClr val="FF8538">
                      <a:alpha val="100000"/>
                    </a:srgbClr>
                  </a:gs>
                </a:gsLst>
                <a:path path="circle">
                  <a:fillToRect r="100000" b="100000"/>
                </a:path>
                <a:tileRect l="-100000" t="-100000"/>
              </a:gradFill>
              <a:latin typeface="Open Sans Bold"/>
              <a:ea typeface="Open Sans Bold"/>
              <a:cs typeface="Open Sans Bold"/>
              <a:sym typeface="Open Sans Bold"/>
            </a:endParaRPr>
          </a:p>
        </p:txBody>
      </p:sp>
      <p:sp>
        <p:nvSpPr>
          <p:cNvPr id="17" name="TextBox 17"/>
          <p:cNvSpPr txBox="1"/>
          <p:nvPr/>
        </p:nvSpPr>
        <p:spPr>
          <a:xfrm>
            <a:off x="4132058" y="304388"/>
            <a:ext cx="3976429" cy="451612"/>
          </a:xfrm>
          <a:prstGeom prst="rect">
            <a:avLst/>
          </a:prstGeom>
        </p:spPr>
        <p:txBody>
          <a:bodyPr lIns="0" tIns="0" rIns="0" bIns="0" rtlCol="0" anchor="t">
            <a:spAutoFit/>
          </a:bodyPr>
          <a:lstStyle/>
          <a:p>
            <a:pPr marL="0" lvl="0" indent="0" algn="l">
              <a:lnSpc>
                <a:spcPts val="3584"/>
              </a:lnSpc>
            </a:pPr>
            <a:r>
              <a:rPr lang="en-US" sz="3200" b="1">
                <a:solidFill>
                  <a:srgbClr val="FB702B"/>
                </a:solidFill>
                <a:latin typeface="Open Sans Bold"/>
                <a:ea typeface="Open Sans Bold"/>
                <a:cs typeface="Open Sans Bold"/>
                <a:sym typeface="Open Sans Bold"/>
              </a:rPr>
              <a:t>Misiune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237442" y="-206423"/>
            <a:ext cx="4553690" cy="7972846"/>
            <a:chOff x="0" y="0"/>
            <a:chExt cx="2630644" cy="4605874"/>
          </a:xfrm>
        </p:grpSpPr>
        <p:sp>
          <p:nvSpPr>
            <p:cNvPr id="3" name="Freeform 3"/>
            <p:cNvSpPr/>
            <p:nvPr/>
          </p:nvSpPr>
          <p:spPr>
            <a:xfrm>
              <a:off x="0" y="0"/>
              <a:ext cx="2630644" cy="4605874"/>
            </a:xfrm>
            <a:custGeom>
              <a:avLst/>
              <a:gdLst/>
              <a:ahLst/>
              <a:cxnLst/>
              <a:rect l="l" t="t" r="r" b="b"/>
              <a:pathLst>
                <a:path w="2630644" h="4605874">
                  <a:moveTo>
                    <a:pt x="64605" y="0"/>
                  </a:moveTo>
                  <a:lnTo>
                    <a:pt x="2566039" y="0"/>
                  </a:lnTo>
                  <a:cubicBezTo>
                    <a:pt x="2583174" y="0"/>
                    <a:pt x="2599606" y="6807"/>
                    <a:pt x="2611722" y="18922"/>
                  </a:cubicBezTo>
                  <a:cubicBezTo>
                    <a:pt x="2623838" y="31038"/>
                    <a:pt x="2630644" y="47471"/>
                    <a:pt x="2630644" y="64605"/>
                  </a:cubicBezTo>
                  <a:lnTo>
                    <a:pt x="2630644" y="4541269"/>
                  </a:lnTo>
                  <a:cubicBezTo>
                    <a:pt x="2630644" y="4558403"/>
                    <a:pt x="2623838" y="4574836"/>
                    <a:pt x="2611722" y="4586952"/>
                  </a:cubicBezTo>
                  <a:cubicBezTo>
                    <a:pt x="2599606" y="4599068"/>
                    <a:pt x="2583174" y="4605874"/>
                    <a:pt x="2566039" y="4605874"/>
                  </a:cubicBezTo>
                  <a:lnTo>
                    <a:pt x="64605" y="4605874"/>
                  </a:lnTo>
                  <a:cubicBezTo>
                    <a:pt x="28925" y="4605874"/>
                    <a:pt x="0" y="4576949"/>
                    <a:pt x="0" y="4541269"/>
                  </a:cubicBezTo>
                  <a:lnTo>
                    <a:pt x="0" y="64605"/>
                  </a:lnTo>
                  <a:cubicBezTo>
                    <a:pt x="0" y="47471"/>
                    <a:pt x="6807" y="31038"/>
                    <a:pt x="18922" y="18922"/>
                  </a:cubicBezTo>
                  <a:cubicBezTo>
                    <a:pt x="31038" y="6807"/>
                    <a:pt x="47471" y="0"/>
                    <a:pt x="64605"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4" name="TextBox 4"/>
            <p:cNvSpPr txBox="1"/>
            <p:nvPr/>
          </p:nvSpPr>
          <p:spPr>
            <a:xfrm>
              <a:off x="0" y="57150"/>
              <a:ext cx="2630644" cy="4548724"/>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5" name="Group 5"/>
          <p:cNvGrpSpPr/>
          <p:nvPr/>
        </p:nvGrpSpPr>
        <p:grpSpPr>
          <a:xfrm>
            <a:off x="4266982" y="137111"/>
            <a:ext cx="2692904" cy="2543449"/>
            <a:chOff x="0" y="0"/>
            <a:chExt cx="812800" cy="812800"/>
          </a:xfrm>
        </p:grpSpPr>
        <p:sp>
          <p:nvSpPr>
            <p:cNvPr id="6" name="Freeform 6"/>
            <p:cNvSpPr/>
            <p:nvPr/>
          </p:nvSpPr>
          <p:spPr>
            <a:xfrm>
              <a:off x="0" y="0"/>
              <a:ext cx="812800" cy="812800"/>
            </a:xfrm>
            <a:custGeom>
              <a:avLst/>
              <a:gdLst/>
              <a:ahLst/>
              <a:cxnLst/>
              <a:rect l="l" t="t" r="r" b="b"/>
              <a:pathLst>
                <a:path w="812800" h="812800">
                  <a:moveTo>
                    <a:pt x="51746" y="0"/>
                  </a:moveTo>
                  <a:lnTo>
                    <a:pt x="761054" y="0"/>
                  </a:lnTo>
                  <a:cubicBezTo>
                    <a:pt x="774778" y="0"/>
                    <a:pt x="787940" y="5452"/>
                    <a:pt x="797644" y="15156"/>
                  </a:cubicBezTo>
                  <a:cubicBezTo>
                    <a:pt x="807348" y="24860"/>
                    <a:pt x="812800" y="38022"/>
                    <a:pt x="812800" y="51746"/>
                  </a:cubicBezTo>
                  <a:lnTo>
                    <a:pt x="812800" y="761054"/>
                  </a:lnTo>
                  <a:cubicBezTo>
                    <a:pt x="812800" y="774778"/>
                    <a:pt x="807348" y="787940"/>
                    <a:pt x="797644" y="797644"/>
                  </a:cubicBezTo>
                  <a:cubicBezTo>
                    <a:pt x="787940" y="807348"/>
                    <a:pt x="774778" y="812800"/>
                    <a:pt x="761054" y="812800"/>
                  </a:cubicBezTo>
                  <a:lnTo>
                    <a:pt x="51746" y="812800"/>
                  </a:lnTo>
                  <a:cubicBezTo>
                    <a:pt x="38022" y="812800"/>
                    <a:pt x="24860" y="807348"/>
                    <a:pt x="15156" y="797644"/>
                  </a:cubicBezTo>
                  <a:cubicBezTo>
                    <a:pt x="5452" y="787940"/>
                    <a:pt x="0" y="774778"/>
                    <a:pt x="0" y="761054"/>
                  </a:cubicBezTo>
                  <a:lnTo>
                    <a:pt x="0" y="51746"/>
                  </a:lnTo>
                  <a:cubicBezTo>
                    <a:pt x="0" y="38022"/>
                    <a:pt x="5452" y="24860"/>
                    <a:pt x="15156" y="15156"/>
                  </a:cubicBezTo>
                  <a:cubicBezTo>
                    <a:pt x="24860" y="5452"/>
                    <a:pt x="38022" y="0"/>
                    <a:pt x="51746" y="0"/>
                  </a:cubicBezTo>
                  <a:close/>
                </a:path>
              </a:pathLst>
            </a:custGeom>
            <a:blipFill>
              <a:blip r:embed="rId2"/>
              <a:stretch>
                <a:fillRect t="-5325" b="-5325"/>
              </a:stretch>
            </a:blipFill>
          </p:spPr>
        </p:sp>
      </p:grpSp>
      <p:grpSp>
        <p:nvGrpSpPr>
          <p:cNvPr id="7" name="Group 7"/>
          <p:cNvGrpSpPr/>
          <p:nvPr/>
        </p:nvGrpSpPr>
        <p:grpSpPr>
          <a:xfrm>
            <a:off x="4467777" y="2639019"/>
            <a:ext cx="2612988" cy="2612988"/>
            <a:chOff x="0" y="0"/>
            <a:chExt cx="812800" cy="812800"/>
          </a:xfrm>
        </p:grpSpPr>
        <p:sp>
          <p:nvSpPr>
            <p:cNvPr id="8" name="Freeform 8"/>
            <p:cNvSpPr/>
            <p:nvPr/>
          </p:nvSpPr>
          <p:spPr>
            <a:xfrm>
              <a:off x="0" y="0"/>
              <a:ext cx="812800" cy="812800"/>
            </a:xfrm>
            <a:custGeom>
              <a:avLst/>
              <a:gdLst/>
              <a:ahLst/>
              <a:cxnLst/>
              <a:rect l="l" t="t" r="r" b="b"/>
              <a:pathLst>
                <a:path w="812800" h="812800">
                  <a:moveTo>
                    <a:pt x="50369" y="0"/>
                  </a:moveTo>
                  <a:lnTo>
                    <a:pt x="762431" y="0"/>
                  </a:lnTo>
                  <a:cubicBezTo>
                    <a:pt x="775790" y="0"/>
                    <a:pt x="788601" y="5307"/>
                    <a:pt x="798047" y="14753"/>
                  </a:cubicBezTo>
                  <a:cubicBezTo>
                    <a:pt x="807493" y="24199"/>
                    <a:pt x="812800" y="37010"/>
                    <a:pt x="812800" y="50369"/>
                  </a:cubicBezTo>
                  <a:lnTo>
                    <a:pt x="812800" y="762431"/>
                  </a:lnTo>
                  <a:cubicBezTo>
                    <a:pt x="812800" y="775790"/>
                    <a:pt x="807493" y="788601"/>
                    <a:pt x="798047" y="798047"/>
                  </a:cubicBezTo>
                  <a:cubicBezTo>
                    <a:pt x="788601" y="807493"/>
                    <a:pt x="775790" y="812800"/>
                    <a:pt x="762431" y="812800"/>
                  </a:cubicBezTo>
                  <a:lnTo>
                    <a:pt x="50369" y="812800"/>
                  </a:lnTo>
                  <a:cubicBezTo>
                    <a:pt x="37010" y="812800"/>
                    <a:pt x="24199" y="807493"/>
                    <a:pt x="14753" y="798047"/>
                  </a:cubicBezTo>
                  <a:cubicBezTo>
                    <a:pt x="5307" y="788601"/>
                    <a:pt x="0" y="775790"/>
                    <a:pt x="0" y="762431"/>
                  </a:cubicBezTo>
                  <a:lnTo>
                    <a:pt x="0" y="50369"/>
                  </a:lnTo>
                  <a:cubicBezTo>
                    <a:pt x="0" y="37010"/>
                    <a:pt x="5307" y="24199"/>
                    <a:pt x="14753" y="14753"/>
                  </a:cubicBezTo>
                  <a:cubicBezTo>
                    <a:pt x="24199" y="5307"/>
                    <a:pt x="37010" y="0"/>
                    <a:pt x="50369" y="0"/>
                  </a:cubicBezTo>
                  <a:close/>
                </a:path>
              </a:pathLst>
            </a:custGeom>
            <a:blipFill>
              <a:blip r:embed="rId3"/>
              <a:stretch>
                <a:fillRect l="-6338" r="-6338"/>
              </a:stretch>
            </a:blipFill>
          </p:spPr>
        </p:sp>
      </p:grpSp>
      <p:grpSp>
        <p:nvGrpSpPr>
          <p:cNvPr id="9" name="Group 9"/>
          <p:cNvGrpSpPr/>
          <p:nvPr/>
        </p:nvGrpSpPr>
        <p:grpSpPr>
          <a:xfrm>
            <a:off x="5250750" y="5188690"/>
            <a:ext cx="4820350" cy="2423035"/>
            <a:chOff x="0" y="0"/>
            <a:chExt cx="1432146" cy="812800"/>
          </a:xfrm>
        </p:grpSpPr>
        <p:sp>
          <p:nvSpPr>
            <p:cNvPr id="10" name="Freeform 10"/>
            <p:cNvSpPr/>
            <p:nvPr/>
          </p:nvSpPr>
          <p:spPr>
            <a:xfrm>
              <a:off x="0" y="0"/>
              <a:ext cx="1432146" cy="812800"/>
            </a:xfrm>
            <a:custGeom>
              <a:avLst/>
              <a:gdLst/>
              <a:ahLst/>
              <a:cxnLst/>
              <a:rect l="l" t="t" r="r" b="b"/>
              <a:pathLst>
                <a:path w="1432146" h="812800">
                  <a:moveTo>
                    <a:pt x="30827" y="0"/>
                  </a:moveTo>
                  <a:lnTo>
                    <a:pt x="1401318" y="0"/>
                  </a:lnTo>
                  <a:cubicBezTo>
                    <a:pt x="1409494" y="0"/>
                    <a:pt x="1417335" y="3248"/>
                    <a:pt x="1423117" y="9029"/>
                  </a:cubicBezTo>
                  <a:cubicBezTo>
                    <a:pt x="1428898" y="14810"/>
                    <a:pt x="1432146" y="22651"/>
                    <a:pt x="1432146" y="30827"/>
                  </a:cubicBezTo>
                  <a:lnTo>
                    <a:pt x="1432146" y="781973"/>
                  </a:lnTo>
                  <a:cubicBezTo>
                    <a:pt x="1432146" y="790149"/>
                    <a:pt x="1428898" y="797990"/>
                    <a:pt x="1423117" y="803771"/>
                  </a:cubicBezTo>
                  <a:cubicBezTo>
                    <a:pt x="1417335" y="809552"/>
                    <a:pt x="1409494" y="812800"/>
                    <a:pt x="1401318" y="812800"/>
                  </a:cubicBezTo>
                  <a:lnTo>
                    <a:pt x="30827" y="812800"/>
                  </a:lnTo>
                  <a:cubicBezTo>
                    <a:pt x="22651" y="812800"/>
                    <a:pt x="14810" y="809552"/>
                    <a:pt x="9029" y="803771"/>
                  </a:cubicBezTo>
                  <a:cubicBezTo>
                    <a:pt x="3248" y="797990"/>
                    <a:pt x="0" y="790149"/>
                    <a:pt x="0" y="781973"/>
                  </a:cubicBezTo>
                  <a:lnTo>
                    <a:pt x="0" y="30827"/>
                  </a:lnTo>
                  <a:cubicBezTo>
                    <a:pt x="0" y="22651"/>
                    <a:pt x="3248" y="14810"/>
                    <a:pt x="9029" y="9029"/>
                  </a:cubicBezTo>
                  <a:cubicBezTo>
                    <a:pt x="14810" y="3248"/>
                    <a:pt x="22651" y="0"/>
                    <a:pt x="30827" y="0"/>
                  </a:cubicBezTo>
                  <a:close/>
                </a:path>
              </a:pathLst>
            </a:custGeom>
            <a:blipFill>
              <a:blip r:embed="rId4"/>
              <a:stretch>
                <a:fillRect t="-15413" b="-15413"/>
              </a:stretch>
            </a:blipFill>
          </p:spPr>
        </p:sp>
      </p:grpSp>
      <p:grpSp>
        <p:nvGrpSpPr>
          <p:cNvPr id="11" name="Group 11"/>
          <p:cNvGrpSpPr/>
          <p:nvPr/>
        </p:nvGrpSpPr>
        <p:grpSpPr>
          <a:xfrm>
            <a:off x="7402159" y="2639019"/>
            <a:ext cx="3289841" cy="2470523"/>
            <a:chOff x="0" y="0"/>
            <a:chExt cx="1082355" cy="812800"/>
          </a:xfrm>
        </p:grpSpPr>
        <p:sp>
          <p:nvSpPr>
            <p:cNvPr id="12" name="Freeform 12"/>
            <p:cNvSpPr/>
            <p:nvPr/>
          </p:nvSpPr>
          <p:spPr>
            <a:xfrm>
              <a:off x="0" y="0"/>
              <a:ext cx="1082355" cy="812800"/>
            </a:xfrm>
            <a:custGeom>
              <a:avLst/>
              <a:gdLst/>
              <a:ahLst/>
              <a:cxnLst/>
              <a:rect l="l" t="t" r="r" b="b"/>
              <a:pathLst>
                <a:path w="1082355" h="812800">
                  <a:moveTo>
                    <a:pt x="40006" y="0"/>
                  </a:moveTo>
                  <a:lnTo>
                    <a:pt x="1042349" y="0"/>
                  </a:lnTo>
                  <a:cubicBezTo>
                    <a:pt x="1052959" y="0"/>
                    <a:pt x="1063135" y="4215"/>
                    <a:pt x="1070637" y="11717"/>
                  </a:cubicBezTo>
                  <a:cubicBezTo>
                    <a:pt x="1078140" y="19220"/>
                    <a:pt x="1082355" y="29396"/>
                    <a:pt x="1082355" y="40006"/>
                  </a:cubicBezTo>
                  <a:lnTo>
                    <a:pt x="1082355" y="772794"/>
                  </a:lnTo>
                  <a:cubicBezTo>
                    <a:pt x="1082355" y="783404"/>
                    <a:pt x="1078140" y="793580"/>
                    <a:pt x="1070637" y="801083"/>
                  </a:cubicBezTo>
                  <a:cubicBezTo>
                    <a:pt x="1063135" y="808585"/>
                    <a:pt x="1052959" y="812800"/>
                    <a:pt x="1042349" y="812800"/>
                  </a:cubicBezTo>
                  <a:lnTo>
                    <a:pt x="40006" y="812800"/>
                  </a:lnTo>
                  <a:cubicBezTo>
                    <a:pt x="29396" y="812800"/>
                    <a:pt x="19220" y="808585"/>
                    <a:pt x="11717" y="801083"/>
                  </a:cubicBezTo>
                  <a:cubicBezTo>
                    <a:pt x="4215" y="793580"/>
                    <a:pt x="0" y="783404"/>
                    <a:pt x="0" y="772794"/>
                  </a:cubicBezTo>
                  <a:lnTo>
                    <a:pt x="0" y="40006"/>
                  </a:lnTo>
                  <a:cubicBezTo>
                    <a:pt x="0" y="29396"/>
                    <a:pt x="4215" y="19220"/>
                    <a:pt x="11717" y="11717"/>
                  </a:cubicBezTo>
                  <a:cubicBezTo>
                    <a:pt x="19220" y="4215"/>
                    <a:pt x="29396" y="0"/>
                    <a:pt x="40006" y="0"/>
                  </a:cubicBezTo>
                  <a:close/>
                </a:path>
              </a:pathLst>
            </a:custGeom>
            <a:blipFill>
              <a:blip r:embed="rId5"/>
              <a:stretch>
                <a:fillRect t="-352" b="-352"/>
              </a:stretch>
            </a:blipFill>
          </p:spPr>
        </p:sp>
      </p:grpSp>
      <p:grpSp>
        <p:nvGrpSpPr>
          <p:cNvPr id="13" name="Group 13"/>
          <p:cNvGrpSpPr/>
          <p:nvPr/>
        </p:nvGrpSpPr>
        <p:grpSpPr>
          <a:xfrm>
            <a:off x="7009034" y="152666"/>
            <a:ext cx="3177200" cy="2486353"/>
            <a:chOff x="0" y="0"/>
            <a:chExt cx="1038641" cy="812800"/>
          </a:xfrm>
        </p:grpSpPr>
        <p:sp>
          <p:nvSpPr>
            <p:cNvPr id="14" name="Freeform 14"/>
            <p:cNvSpPr/>
            <p:nvPr/>
          </p:nvSpPr>
          <p:spPr>
            <a:xfrm>
              <a:off x="0" y="0"/>
              <a:ext cx="1038641" cy="812800"/>
            </a:xfrm>
            <a:custGeom>
              <a:avLst/>
              <a:gdLst/>
              <a:ahLst/>
              <a:cxnLst/>
              <a:rect l="l" t="t" r="r" b="b"/>
              <a:pathLst>
                <a:path w="1038641" h="812800">
                  <a:moveTo>
                    <a:pt x="41424" y="0"/>
                  </a:moveTo>
                  <a:lnTo>
                    <a:pt x="997217" y="0"/>
                  </a:lnTo>
                  <a:cubicBezTo>
                    <a:pt x="1008203" y="0"/>
                    <a:pt x="1018740" y="4364"/>
                    <a:pt x="1026508" y="12133"/>
                  </a:cubicBezTo>
                  <a:cubicBezTo>
                    <a:pt x="1034277" y="19901"/>
                    <a:pt x="1038641" y="30438"/>
                    <a:pt x="1038641" y="41424"/>
                  </a:cubicBezTo>
                  <a:lnTo>
                    <a:pt x="1038641" y="771376"/>
                  </a:lnTo>
                  <a:cubicBezTo>
                    <a:pt x="1038641" y="782362"/>
                    <a:pt x="1034277" y="792899"/>
                    <a:pt x="1026508" y="800667"/>
                  </a:cubicBezTo>
                  <a:cubicBezTo>
                    <a:pt x="1018740" y="808436"/>
                    <a:pt x="1008203" y="812800"/>
                    <a:pt x="997217" y="812800"/>
                  </a:cubicBezTo>
                  <a:lnTo>
                    <a:pt x="41424" y="812800"/>
                  </a:lnTo>
                  <a:cubicBezTo>
                    <a:pt x="30438" y="812800"/>
                    <a:pt x="19901" y="808436"/>
                    <a:pt x="12133" y="800667"/>
                  </a:cubicBezTo>
                  <a:cubicBezTo>
                    <a:pt x="4364" y="792899"/>
                    <a:pt x="0" y="782362"/>
                    <a:pt x="0" y="771376"/>
                  </a:cubicBezTo>
                  <a:lnTo>
                    <a:pt x="0" y="41424"/>
                  </a:lnTo>
                  <a:cubicBezTo>
                    <a:pt x="0" y="30438"/>
                    <a:pt x="4364" y="19901"/>
                    <a:pt x="12133" y="12133"/>
                  </a:cubicBezTo>
                  <a:cubicBezTo>
                    <a:pt x="19901" y="4364"/>
                    <a:pt x="30438" y="0"/>
                    <a:pt x="41424" y="0"/>
                  </a:cubicBezTo>
                  <a:close/>
                </a:path>
              </a:pathLst>
            </a:custGeom>
            <a:blipFill>
              <a:blip r:embed="rId6"/>
              <a:stretch>
                <a:fillRect t="-3430" b="-3430"/>
              </a:stretch>
            </a:blipFill>
          </p:spPr>
        </p:sp>
      </p:grpSp>
      <p:sp>
        <p:nvSpPr>
          <p:cNvPr id="15" name="TextBox 15"/>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222222"/>
                </a:solidFill>
                <a:latin typeface="Roboto"/>
                <a:ea typeface="Roboto"/>
                <a:cs typeface="Roboto"/>
                <a:sym typeface="Roboto"/>
              </a:rPr>
              <a:t>pn</a:t>
            </a:r>
          </a:p>
        </p:txBody>
      </p:sp>
      <p:sp>
        <p:nvSpPr>
          <p:cNvPr id="16" name="TextBox 16"/>
          <p:cNvSpPr txBox="1"/>
          <p:nvPr/>
        </p:nvSpPr>
        <p:spPr>
          <a:xfrm>
            <a:off x="756000" y="2673762"/>
            <a:ext cx="3390383" cy="3622040"/>
          </a:xfrm>
          <a:prstGeom prst="rect">
            <a:avLst/>
          </a:prstGeom>
        </p:spPr>
        <p:txBody>
          <a:bodyPr lIns="0" tIns="0" rIns="0" bIns="0" rtlCol="0" anchor="t">
            <a:spAutoFit/>
          </a:bodyPr>
          <a:lstStyle/>
          <a:p>
            <a:pPr marL="0" lvl="0" indent="0" algn="l">
              <a:lnSpc>
                <a:spcPts val="2519"/>
              </a:lnSpc>
            </a:pPr>
            <a:r>
              <a:rPr lang="en-US" sz="1799" spc="-8">
                <a:solidFill>
                  <a:srgbClr val="F4E9DE"/>
                </a:solidFill>
                <a:latin typeface="Open Sans"/>
                <a:ea typeface="Open Sans"/>
                <a:cs typeface="Open Sans"/>
                <a:sym typeface="Open Sans"/>
              </a:rPr>
              <a:t>Prin dezbateri literare, întâlniri cu specialiști și un concurs de scriere creativă, 60 de elevi din Liceul Româno-Finlandez din București și Liceul Tehnologic Todireni, din Botoșani, au explorat literatura ca instrument de exprimare personală și schimbare socială, dezvoltând empatia, gândirea critică și implicarea civică.</a:t>
            </a:r>
          </a:p>
          <a:p>
            <a:pPr marL="0" lvl="0" indent="0" algn="l">
              <a:lnSpc>
                <a:spcPts val="1399"/>
              </a:lnSpc>
            </a:pPr>
            <a:endParaRPr lang="en-US" sz="1799" spc="-8">
              <a:solidFill>
                <a:srgbClr val="F4E9DE"/>
              </a:solidFill>
              <a:latin typeface="Open Sans"/>
              <a:ea typeface="Open Sans"/>
              <a:cs typeface="Open Sans"/>
              <a:sym typeface="Open Sans"/>
            </a:endParaRPr>
          </a:p>
        </p:txBody>
      </p:sp>
      <p:sp>
        <p:nvSpPr>
          <p:cNvPr id="17" name="TextBox 17"/>
          <p:cNvSpPr txBox="1"/>
          <p:nvPr/>
        </p:nvSpPr>
        <p:spPr>
          <a:xfrm>
            <a:off x="555205" y="708242"/>
            <a:ext cx="3390383" cy="1082736"/>
          </a:xfrm>
          <a:prstGeom prst="rect">
            <a:avLst/>
          </a:prstGeom>
        </p:spPr>
        <p:txBody>
          <a:bodyPr lIns="0" tIns="0" rIns="0" bIns="0" rtlCol="0" anchor="t">
            <a:spAutoFit/>
          </a:bodyPr>
          <a:lstStyle/>
          <a:p>
            <a:pPr algn="ctr">
              <a:lnSpc>
                <a:spcPts val="2127"/>
              </a:lnSpc>
              <a:spcBef>
                <a:spcPct val="0"/>
              </a:spcBef>
            </a:pPr>
            <a:r>
              <a:rPr lang="en-US" sz="2127" b="1" i="1" dirty="0">
                <a:solidFill>
                  <a:srgbClr val="FEDD0C"/>
                </a:solidFill>
                <a:latin typeface="Nunito Bold Italics"/>
                <a:ea typeface="Nunito Bold Italics"/>
                <a:cs typeface="Nunito Bold Italics"/>
                <a:sym typeface="Nunito Bold Italics"/>
              </a:rPr>
              <a:t>"</a:t>
            </a:r>
            <a:r>
              <a:rPr lang="en-US" sz="2127" b="1" i="1" dirty="0" err="1">
                <a:solidFill>
                  <a:srgbClr val="FEDD0C"/>
                </a:solidFill>
                <a:latin typeface="Nunito Bold Italics"/>
                <a:ea typeface="Nunito Bold Italics"/>
                <a:cs typeface="Nunito Bold Italics"/>
                <a:sym typeface="Nunito Bold Italics"/>
              </a:rPr>
              <a:t>Literatura</a:t>
            </a:r>
            <a:r>
              <a:rPr lang="en-US" sz="2127" b="1" i="1" dirty="0">
                <a:solidFill>
                  <a:srgbClr val="FEDD0C"/>
                </a:solidFill>
                <a:latin typeface="Nunito Bold Italics"/>
                <a:ea typeface="Nunito Bold Italics"/>
                <a:cs typeface="Nunito Bold Italics"/>
                <a:sym typeface="Nunito Bold Italics"/>
              </a:rPr>
              <a:t> ca instrument </a:t>
            </a:r>
            <a:r>
              <a:rPr lang="en-US" sz="2127" b="1" i="1" dirty="0" err="1">
                <a:solidFill>
                  <a:srgbClr val="FEDD0C"/>
                </a:solidFill>
                <a:latin typeface="Nunito Bold Italics"/>
                <a:ea typeface="Nunito Bold Italics"/>
                <a:cs typeface="Nunito Bold Italics"/>
                <a:sym typeface="Nunito Bold Italics"/>
              </a:rPr>
              <a:t>pentru</a:t>
            </a:r>
            <a:r>
              <a:rPr lang="en-US" sz="2127" b="1" i="1" dirty="0">
                <a:solidFill>
                  <a:srgbClr val="FEDD0C"/>
                </a:solidFill>
                <a:latin typeface="Nunito Bold Italics"/>
                <a:ea typeface="Nunito Bold Italics"/>
                <a:cs typeface="Nunito Bold Italics"/>
                <a:sym typeface="Nunito Bold Italics"/>
              </a:rPr>
              <a:t> </a:t>
            </a:r>
            <a:r>
              <a:rPr lang="en-US" sz="2127" b="1" i="1" dirty="0" err="1">
                <a:solidFill>
                  <a:srgbClr val="FEDD0C"/>
                </a:solidFill>
                <a:latin typeface="Nunito Bold Italics"/>
                <a:ea typeface="Nunito Bold Italics"/>
                <a:cs typeface="Nunito Bold Italics"/>
                <a:sym typeface="Nunito Bold Italics"/>
              </a:rPr>
              <a:t>promovarea</a:t>
            </a:r>
            <a:r>
              <a:rPr lang="en-US" sz="2127" b="1" i="1" dirty="0">
                <a:solidFill>
                  <a:srgbClr val="FEDD0C"/>
                </a:solidFill>
                <a:latin typeface="Nunito Bold Italics"/>
                <a:ea typeface="Nunito Bold Italics"/>
                <a:cs typeface="Nunito Bold Italics"/>
                <a:sym typeface="Nunito Bold Italics"/>
              </a:rPr>
              <a:t> </a:t>
            </a:r>
            <a:r>
              <a:rPr lang="en-US" sz="2127" b="1" i="1" dirty="0" err="1">
                <a:solidFill>
                  <a:srgbClr val="FEDD0C"/>
                </a:solidFill>
                <a:latin typeface="Nunito Bold Italics"/>
                <a:ea typeface="Nunito Bold Italics"/>
                <a:cs typeface="Nunito Bold Italics"/>
                <a:sym typeface="Nunito Bold Italics"/>
              </a:rPr>
              <a:t>Culturii</a:t>
            </a:r>
            <a:r>
              <a:rPr lang="en-US" sz="2127" b="1" i="1" dirty="0">
                <a:solidFill>
                  <a:srgbClr val="FEDD0C"/>
                </a:solidFill>
                <a:latin typeface="Nunito Bold Italics"/>
                <a:ea typeface="Nunito Bold Italics"/>
                <a:cs typeface="Nunito Bold Italics"/>
                <a:sym typeface="Nunito Bold Italics"/>
              </a:rPr>
              <a:t> </a:t>
            </a:r>
            <a:r>
              <a:rPr lang="en-US" sz="2127" b="1" i="1" dirty="0" err="1">
                <a:solidFill>
                  <a:srgbClr val="FEDD0C"/>
                </a:solidFill>
                <a:latin typeface="Nunito Bold Italics"/>
                <a:ea typeface="Nunito Bold Italics"/>
                <a:cs typeface="Nunito Bold Italics"/>
                <a:sym typeface="Nunito Bold Italics"/>
              </a:rPr>
              <a:t>și</a:t>
            </a:r>
            <a:r>
              <a:rPr lang="en-US" sz="2127" b="1" i="1" dirty="0">
                <a:solidFill>
                  <a:srgbClr val="FEDD0C"/>
                </a:solidFill>
                <a:latin typeface="Nunito Bold Italics"/>
                <a:ea typeface="Nunito Bold Italics"/>
                <a:cs typeface="Nunito Bold Italics"/>
                <a:sym typeface="Nunito Bold Italics"/>
              </a:rPr>
              <a:t> </a:t>
            </a:r>
            <a:r>
              <a:rPr lang="en-US" sz="2127" b="1" i="1" dirty="0" err="1">
                <a:solidFill>
                  <a:srgbClr val="FEDD0C"/>
                </a:solidFill>
                <a:latin typeface="Nunito Bold Italics"/>
                <a:ea typeface="Nunito Bold Italics"/>
                <a:cs typeface="Nunito Bold Italics"/>
                <a:sym typeface="Nunito Bold Italics"/>
              </a:rPr>
              <a:t>Egalității</a:t>
            </a:r>
            <a:r>
              <a:rPr lang="en-US" sz="2127" b="1" i="1" dirty="0">
                <a:solidFill>
                  <a:srgbClr val="FEDD0C"/>
                </a:solidFill>
                <a:latin typeface="Nunito Bold Italics"/>
                <a:ea typeface="Nunito Bold Italics"/>
                <a:cs typeface="Nunito Bold Italics"/>
                <a:sym typeface="Nunito Bold Italics"/>
              </a:rPr>
              <a:t> de </a:t>
            </a:r>
            <a:r>
              <a:rPr lang="en-US" sz="2127" b="1" i="1" dirty="0" err="1">
                <a:solidFill>
                  <a:srgbClr val="FEDD0C"/>
                </a:solidFill>
                <a:latin typeface="Nunito Bold Italics"/>
                <a:ea typeface="Nunito Bold Italics"/>
                <a:cs typeface="Nunito Bold Italics"/>
                <a:sym typeface="Nunito Bold Italics"/>
              </a:rPr>
              <a:t>Șanse</a:t>
            </a:r>
            <a:r>
              <a:rPr lang="en-US" sz="2127" b="1" i="1" dirty="0">
                <a:solidFill>
                  <a:srgbClr val="FEDD0C"/>
                </a:solidFill>
                <a:latin typeface="Nunito Bold Italics"/>
                <a:ea typeface="Nunito Bold Italics"/>
                <a:cs typeface="Nunito Bold Italics"/>
                <a:sym typeface="Nunito Bold Italics"/>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12034" y="33719"/>
            <a:ext cx="4619591" cy="7522781"/>
            <a:chOff x="0" y="0"/>
            <a:chExt cx="2668715" cy="5124457"/>
          </a:xfrm>
        </p:grpSpPr>
        <p:sp>
          <p:nvSpPr>
            <p:cNvPr id="3" name="Freeform 3"/>
            <p:cNvSpPr/>
            <p:nvPr/>
          </p:nvSpPr>
          <p:spPr>
            <a:xfrm>
              <a:off x="0" y="0"/>
              <a:ext cx="2668715" cy="5124457"/>
            </a:xfrm>
            <a:custGeom>
              <a:avLst/>
              <a:gdLst/>
              <a:ahLst/>
              <a:cxnLst/>
              <a:rect l="l" t="t" r="r" b="b"/>
              <a:pathLst>
                <a:path w="2668715" h="5124457">
                  <a:moveTo>
                    <a:pt x="63684" y="0"/>
                  </a:moveTo>
                  <a:lnTo>
                    <a:pt x="2605031" y="0"/>
                  </a:lnTo>
                  <a:cubicBezTo>
                    <a:pt x="2640203" y="0"/>
                    <a:pt x="2668715" y="28512"/>
                    <a:pt x="2668715" y="63684"/>
                  </a:cubicBezTo>
                  <a:lnTo>
                    <a:pt x="2668715" y="5060773"/>
                  </a:lnTo>
                  <a:cubicBezTo>
                    <a:pt x="2668715" y="5077663"/>
                    <a:pt x="2662006" y="5093862"/>
                    <a:pt x="2650063" y="5105805"/>
                  </a:cubicBezTo>
                  <a:cubicBezTo>
                    <a:pt x="2638120" y="5117747"/>
                    <a:pt x="2621921" y="5124457"/>
                    <a:pt x="2605031" y="5124457"/>
                  </a:cubicBezTo>
                  <a:lnTo>
                    <a:pt x="63684" y="5124457"/>
                  </a:lnTo>
                  <a:cubicBezTo>
                    <a:pt x="28512" y="5124457"/>
                    <a:pt x="0" y="5095945"/>
                    <a:pt x="0" y="5060773"/>
                  </a:cubicBezTo>
                  <a:lnTo>
                    <a:pt x="0" y="63684"/>
                  </a:lnTo>
                  <a:cubicBezTo>
                    <a:pt x="0" y="46794"/>
                    <a:pt x="6710" y="30596"/>
                    <a:pt x="18653" y="18653"/>
                  </a:cubicBezTo>
                  <a:cubicBezTo>
                    <a:pt x="30596" y="6710"/>
                    <a:pt x="46794" y="0"/>
                    <a:pt x="63684"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4" name="TextBox 4"/>
            <p:cNvSpPr txBox="1"/>
            <p:nvPr/>
          </p:nvSpPr>
          <p:spPr>
            <a:xfrm>
              <a:off x="0" y="1408793"/>
              <a:ext cx="2668715" cy="3608245"/>
            </a:xfrm>
            <a:prstGeom prst="rect">
              <a:avLst/>
            </a:prstGeom>
          </p:spPr>
          <p:txBody>
            <a:bodyPr lIns="242777" tIns="242777" rIns="242777" bIns="242777" rtlCol="0" anchor="ctr"/>
            <a:lstStyle/>
            <a:p>
              <a:pPr algn="ctr">
                <a:lnSpc>
                  <a:spcPts val="2167"/>
                </a:lnSpc>
              </a:pPr>
              <a:endParaRPr dirty="0"/>
            </a:p>
            <a:p>
              <a:pPr algn="ctr">
                <a:lnSpc>
                  <a:spcPts val="2167"/>
                </a:lnSpc>
              </a:pPr>
              <a:endParaRPr dirty="0"/>
            </a:p>
            <a:p>
              <a:pPr algn="ctr">
                <a:lnSpc>
                  <a:spcPts val="2167"/>
                </a:lnSpc>
              </a:pPr>
              <a:endParaRPr lang="ro-RO" sz="2167" dirty="0">
                <a:solidFill>
                  <a:srgbClr val="FEDD0C"/>
                </a:solidFill>
                <a:latin typeface="Nunito"/>
                <a:ea typeface="Nunito"/>
                <a:cs typeface="Nunito"/>
                <a:sym typeface="Nunito"/>
              </a:endParaRPr>
            </a:p>
            <a:p>
              <a:pPr algn="ctr">
                <a:lnSpc>
                  <a:spcPts val="2167"/>
                </a:lnSpc>
              </a:pPr>
              <a:endParaRPr lang="ro-RO" sz="2167" dirty="0">
                <a:solidFill>
                  <a:srgbClr val="FEDD0C"/>
                </a:solidFill>
                <a:latin typeface="Nunito"/>
                <a:ea typeface="Nunito"/>
                <a:cs typeface="Nunito"/>
                <a:sym typeface="Nunito"/>
              </a:endParaRPr>
            </a:p>
            <a:p>
              <a:pPr algn="ctr">
                <a:lnSpc>
                  <a:spcPts val="2167"/>
                </a:lnSpc>
              </a:pPr>
              <a:endParaRPr lang="ro-RO" sz="2167" dirty="0">
                <a:solidFill>
                  <a:srgbClr val="FEDD0C"/>
                </a:solidFill>
                <a:latin typeface="Nunito"/>
                <a:ea typeface="Nunito"/>
                <a:cs typeface="Nunito"/>
                <a:sym typeface="Nunito"/>
              </a:endParaRPr>
            </a:p>
            <a:p>
              <a:pPr algn="ctr">
                <a:lnSpc>
                  <a:spcPts val="2167"/>
                </a:lnSpc>
              </a:pPr>
              <a:endParaRPr lang="ro-RO" sz="2167" dirty="0">
                <a:solidFill>
                  <a:srgbClr val="FEDD0C"/>
                </a:solidFill>
                <a:latin typeface="Nunito"/>
                <a:ea typeface="Nunito"/>
                <a:cs typeface="Nunito"/>
                <a:sym typeface="Nunito"/>
              </a:endParaRPr>
            </a:p>
            <a:p>
              <a:pPr algn="ctr">
                <a:lnSpc>
                  <a:spcPts val="2167"/>
                </a:lnSpc>
              </a:pPr>
              <a:r>
                <a:rPr lang="en-US" sz="2167" dirty="0">
                  <a:solidFill>
                    <a:srgbClr val="FEDD0C"/>
                  </a:solidFill>
                  <a:latin typeface="Nunito"/>
                  <a:ea typeface="Nunito"/>
                  <a:cs typeface="Nunito"/>
                  <a:sym typeface="Nunito"/>
                </a:rPr>
                <a:t>„</a:t>
              </a:r>
              <a:r>
                <a:rPr lang="en-US" sz="2400" b="1" i="1" dirty="0" err="1">
                  <a:solidFill>
                    <a:srgbClr val="FEDD0C"/>
                  </a:solidFill>
                  <a:latin typeface="Nunito"/>
                  <a:ea typeface="Nunito"/>
                  <a:cs typeface="Nunito"/>
                  <a:sym typeface="Nunito"/>
                </a:rPr>
                <a:t>Educație</a:t>
              </a:r>
              <a:r>
                <a:rPr lang="en-US" sz="2400" b="1" i="1" dirty="0">
                  <a:solidFill>
                    <a:srgbClr val="FEDD0C"/>
                  </a:solidFill>
                  <a:latin typeface="Nunito"/>
                  <a:ea typeface="Nunito"/>
                  <a:cs typeface="Nunito"/>
                  <a:sym typeface="Nunito"/>
                </a:rPr>
                <a:t>, </a:t>
              </a:r>
              <a:r>
                <a:rPr lang="en-US" sz="2400" b="1" i="1" dirty="0" err="1">
                  <a:solidFill>
                    <a:srgbClr val="FEDD0C"/>
                  </a:solidFill>
                  <a:latin typeface="Nunito"/>
                  <a:ea typeface="Nunito"/>
                  <a:cs typeface="Nunito"/>
                  <a:sym typeface="Nunito"/>
                </a:rPr>
                <a:t>cultură</a:t>
              </a:r>
              <a:r>
                <a:rPr lang="en-US" sz="2400" b="1" i="1" dirty="0">
                  <a:solidFill>
                    <a:srgbClr val="FEDD0C"/>
                  </a:solidFill>
                  <a:latin typeface="Nunito"/>
                  <a:ea typeface="Nunito"/>
                  <a:cs typeface="Nunito"/>
                  <a:sym typeface="Nunito"/>
                </a:rPr>
                <a:t> </a:t>
              </a:r>
              <a:r>
                <a:rPr lang="en-US" sz="2400" b="1" i="1" dirty="0" err="1">
                  <a:solidFill>
                    <a:srgbClr val="FEDD0C"/>
                  </a:solidFill>
                  <a:latin typeface="Nunito"/>
                  <a:ea typeface="Nunito"/>
                  <a:cs typeface="Nunito"/>
                  <a:sym typeface="Nunito"/>
                </a:rPr>
                <a:t>și</a:t>
              </a:r>
              <a:r>
                <a:rPr lang="en-US" sz="2400" b="1" i="1" dirty="0">
                  <a:solidFill>
                    <a:srgbClr val="FEDD0C"/>
                  </a:solidFill>
                  <a:latin typeface="Nunito"/>
                  <a:ea typeface="Nunito"/>
                  <a:cs typeface="Nunito"/>
                  <a:sym typeface="Nunito"/>
                </a:rPr>
                <a:t> </a:t>
              </a:r>
              <a:r>
                <a:rPr lang="en-US" sz="2400" b="1" i="1" dirty="0" err="1">
                  <a:solidFill>
                    <a:srgbClr val="FEDD0C"/>
                  </a:solidFill>
                  <a:latin typeface="Nunito"/>
                  <a:ea typeface="Nunito"/>
                  <a:cs typeface="Nunito"/>
                  <a:sym typeface="Nunito"/>
                </a:rPr>
                <a:t>identitate</a:t>
              </a:r>
              <a:r>
                <a:rPr lang="en-US" sz="2400" b="1" i="1" dirty="0">
                  <a:solidFill>
                    <a:srgbClr val="FEDD0C"/>
                  </a:solidFill>
                  <a:latin typeface="Nunito"/>
                  <a:ea typeface="Nunito"/>
                  <a:cs typeface="Nunito"/>
                  <a:sym typeface="Nunito"/>
                </a:rPr>
                <a:t> – </a:t>
              </a:r>
              <a:r>
                <a:rPr lang="en-US" sz="2400" b="1" i="1" dirty="0" err="1">
                  <a:solidFill>
                    <a:srgbClr val="FEDD0C"/>
                  </a:solidFill>
                  <a:latin typeface="Nunito"/>
                  <a:ea typeface="Nunito"/>
                  <a:cs typeface="Nunito"/>
                  <a:sym typeface="Nunito"/>
                </a:rPr>
                <a:t>Schimb</a:t>
              </a:r>
              <a:r>
                <a:rPr lang="en-US" sz="2400" b="1" i="1" dirty="0">
                  <a:solidFill>
                    <a:srgbClr val="FEDD0C"/>
                  </a:solidFill>
                  <a:latin typeface="Nunito"/>
                  <a:ea typeface="Nunito"/>
                  <a:cs typeface="Nunito"/>
                  <a:sym typeface="Nunito"/>
                </a:rPr>
                <a:t> de </a:t>
              </a:r>
              <a:r>
                <a:rPr lang="en-US" sz="2400" b="1" i="1" dirty="0" err="1">
                  <a:solidFill>
                    <a:srgbClr val="FEDD0C"/>
                  </a:solidFill>
                  <a:latin typeface="Nunito"/>
                  <a:ea typeface="Nunito"/>
                  <a:cs typeface="Nunito"/>
                  <a:sym typeface="Nunito"/>
                </a:rPr>
                <a:t>experiență</a:t>
              </a:r>
              <a:r>
                <a:rPr lang="en-US" sz="2400" b="1" i="1" dirty="0">
                  <a:solidFill>
                    <a:srgbClr val="FEDD0C"/>
                  </a:solidFill>
                  <a:latin typeface="Nunito"/>
                  <a:ea typeface="Nunito"/>
                  <a:cs typeface="Nunito"/>
                  <a:sym typeface="Nunito"/>
                </a:rPr>
                <a:t> </a:t>
              </a:r>
              <a:r>
                <a:rPr lang="en-US" sz="2400" b="1" i="1" dirty="0" err="1">
                  <a:solidFill>
                    <a:srgbClr val="FEDD0C"/>
                  </a:solidFill>
                  <a:latin typeface="Nunito"/>
                  <a:ea typeface="Nunito"/>
                  <a:cs typeface="Nunito"/>
                  <a:sym typeface="Nunito"/>
                </a:rPr>
                <a:t>pentru</a:t>
              </a:r>
              <a:r>
                <a:rPr lang="en-US" sz="2400" b="1" i="1" dirty="0">
                  <a:solidFill>
                    <a:srgbClr val="FEDD0C"/>
                  </a:solidFill>
                  <a:latin typeface="Nunito"/>
                  <a:ea typeface="Nunito"/>
                  <a:cs typeface="Nunito"/>
                  <a:sym typeface="Nunito"/>
                </a:rPr>
                <a:t> </a:t>
              </a:r>
              <a:r>
                <a:rPr lang="en-US" sz="2400" b="1" i="1" dirty="0" err="1">
                  <a:solidFill>
                    <a:srgbClr val="FEDD0C"/>
                  </a:solidFill>
                  <a:latin typeface="Nunito"/>
                  <a:ea typeface="Nunito"/>
                  <a:cs typeface="Nunito"/>
                  <a:sym typeface="Nunito"/>
                </a:rPr>
                <a:t>elevii</a:t>
              </a:r>
              <a:r>
                <a:rPr lang="en-US" sz="2400" b="1" i="1" dirty="0">
                  <a:solidFill>
                    <a:srgbClr val="FEDD0C"/>
                  </a:solidFill>
                  <a:latin typeface="Nunito"/>
                  <a:ea typeface="Nunito"/>
                  <a:cs typeface="Nunito"/>
                  <a:sym typeface="Nunito"/>
                </a:rPr>
                <a:t> din </a:t>
              </a:r>
              <a:r>
                <a:rPr lang="en-US" sz="2400" b="1" i="1" dirty="0" err="1">
                  <a:solidFill>
                    <a:srgbClr val="FEDD0C"/>
                  </a:solidFill>
                  <a:latin typeface="Nunito"/>
                  <a:ea typeface="Nunito"/>
                  <a:cs typeface="Nunito"/>
                  <a:sym typeface="Nunito"/>
                </a:rPr>
                <a:t>Todireni</a:t>
              </a:r>
              <a:r>
                <a:rPr lang="en-US" sz="2400" b="1" i="1" dirty="0">
                  <a:solidFill>
                    <a:srgbClr val="FEDD0C"/>
                  </a:solidFill>
                  <a:latin typeface="Nunito"/>
                  <a:ea typeface="Nunito"/>
                  <a:cs typeface="Nunito"/>
                  <a:sym typeface="Nunito"/>
                </a:rPr>
                <a:t>”</a:t>
              </a:r>
            </a:p>
            <a:p>
              <a:pPr algn="ctr">
                <a:lnSpc>
                  <a:spcPts val="2767"/>
                </a:lnSpc>
              </a:pPr>
              <a:endParaRPr lang="en-US" sz="2167" dirty="0">
                <a:solidFill>
                  <a:srgbClr val="FEDD0C"/>
                </a:solidFill>
                <a:latin typeface="Nunito"/>
                <a:ea typeface="Nunito"/>
                <a:cs typeface="Nunito"/>
                <a:sym typeface="Nunito"/>
              </a:endParaRPr>
            </a:p>
            <a:p>
              <a:pPr algn="ctr">
                <a:lnSpc>
                  <a:spcPts val="1867"/>
                </a:lnSpc>
              </a:pPr>
              <a:endParaRPr lang="ro-RO" sz="2167" dirty="0">
                <a:solidFill>
                  <a:srgbClr val="FEDD0C"/>
                </a:solidFill>
                <a:latin typeface="Nunito"/>
                <a:ea typeface="Nunito Bold"/>
                <a:cs typeface="Nunito Bold"/>
                <a:sym typeface="Nunito"/>
              </a:endParaRPr>
            </a:p>
            <a:p>
              <a:pPr algn="ctr">
                <a:lnSpc>
                  <a:spcPts val="1867"/>
                </a:lnSpc>
              </a:pPr>
              <a:r>
                <a:rPr lang="en-US" sz="2400" b="1" dirty="0" err="1">
                  <a:solidFill>
                    <a:srgbClr val="FFFFFF"/>
                  </a:solidFill>
                  <a:latin typeface="Nunito Bold"/>
                  <a:ea typeface="Nunito Bold"/>
                  <a:cs typeface="Nunito Bold"/>
                  <a:sym typeface="Nunito Bold"/>
                </a:rPr>
                <a:t>Elevii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Liceului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Tehnologic</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Todireni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câștigători</a:t>
              </a:r>
              <a:r>
                <a:rPr lang="en-US" sz="2400" b="1" dirty="0">
                  <a:solidFill>
                    <a:srgbClr val="FFFFFF"/>
                  </a:solidFill>
                  <a:latin typeface="Nunito Bold"/>
                  <a:ea typeface="Nunito Bold"/>
                  <a:cs typeface="Nunito Bold"/>
                  <a:sym typeface="Nunito Bold"/>
                </a:rPr>
                <a:t> ai </a:t>
              </a:r>
              <a:r>
                <a:rPr lang="en-US" sz="2400" b="1" dirty="0" err="1">
                  <a:solidFill>
                    <a:srgbClr val="FFFFFF"/>
                  </a:solidFill>
                  <a:latin typeface="Nunito Bold"/>
                  <a:ea typeface="Nunito Bold"/>
                  <a:cs typeface="Nunito Bold"/>
                  <a:sym typeface="Nunito Bold"/>
                </a:rPr>
                <a:t>unui</a:t>
              </a:r>
              <a:r>
                <a:rPr lang="en-US" sz="2400" b="1" dirty="0">
                  <a:solidFill>
                    <a:srgbClr val="FFFFFF"/>
                  </a:solidFill>
                  <a:latin typeface="Nunito Bold"/>
                  <a:ea typeface="Nunito Bold"/>
                  <a:cs typeface="Nunito Bold"/>
                  <a:sym typeface="Nunito Bold"/>
                </a:rPr>
                <a:t> concurs de </a:t>
              </a:r>
              <a:r>
                <a:rPr lang="en-US" sz="2400" b="1" dirty="0" err="1">
                  <a:solidFill>
                    <a:srgbClr val="FFFFFF"/>
                  </a:solidFill>
                  <a:latin typeface="Nunito Bold"/>
                  <a:ea typeface="Nunito Bold"/>
                  <a:cs typeface="Nunito Bold"/>
                  <a:sym typeface="Nunito Bold"/>
                </a:rPr>
                <a:t>lectură</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și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scriere</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literară</a:t>
              </a:r>
              <a:r>
                <a:rPr lang="en-US" sz="2400" b="1" dirty="0">
                  <a:solidFill>
                    <a:srgbClr val="FFFFFF"/>
                  </a:solidFill>
                  <a:latin typeface="Nunito Bold"/>
                  <a:ea typeface="Nunito Bold"/>
                  <a:cs typeface="Nunito Bold"/>
                  <a:sym typeface="Nunito Bold"/>
                </a:rPr>
                <a:t>, au </a:t>
              </a:r>
              <a:r>
                <a:rPr lang="en-US" sz="2400" b="1" dirty="0" err="1">
                  <a:solidFill>
                    <a:srgbClr val="FFFFFF"/>
                  </a:solidFill>
                  <a:latin typeface="Nunito Bold"/>
                  <a:ea typeface="Nunito Bold"/>
                  <a:cs typeface="Nunito Bold"/>
                  <a:sym typeface="Nunito Bold"/>
                </a:rPr>
                <a:t>participat</a:t>
              </a:r>
              <a:r>
                <a:rPr lang="en-US" sz="2400" b="1" dirty="0">
                  <a:solidFill>
                    <a:srgbClr val="FFFFFF"/>
                  </a:solidFill>
                  <a:latin typeface="Nunito Bold"/>
                  <a:ea typeface="Nunito Bold"/>
                  <a:cs typeface="Nunito Bold"/>
                  <a:sym typeface="Nunito Bold"/>
                </a:rPr>
                <a:t> la un </a:t>
              </a:r>
              <a:r>
                <a:rPr lang="en-US" sz="2400" b="1" dirty="0" err="1">
                  <a:solidFill>
                    <a:srgbClr val="FFFFFF"/>
                  </a:solidFill>
                  <a:latin typeface="Nunito Bold"/>
                  <a:ea typeface="Nunito Bold"/>
                  <a:cs typeface="Nunito Bold"/>
                  <a:sym typeface="Nunito Bold"/>
                </a:rPr>
                <a:t>schimb</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educațional</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și</a:t>
              </a:r>
              <a:r>
                <a:rPr lang="en-US" sz="2400" b="1" dirty="0">
                  <a:solidFill>
                    <a:srgbClr val="FFFFFF"/>
                  </a:solidFill>
                  <a:latin typeface="Nunito Bold"/>
                  <a:ea typeface="Nunito Bold"/>
                  <a:cs typeface="Nunito Bold"/>
                  <a:sym typeface="Nunito Bold"/>
                </a:rPr>
                <a:t> cultural la </a:t>
              </a:r>
              <a:r>
                <a:rPr lang="en-US" sz="2400" b="1" dirty="0" err="1">
                  <a:solidFill>
                    <a:srgbClr val="FFFFFF"/>
                  </a:solidFill>
                  <a:latin typeface="Nunito Bold"/>
                  <a:ea typeface="Nunito Bold"/>
                  <a:cs typeface="Nunito Bold"/>
                  <a:sym typeface="Nunito Bold"/>
                </a:rPr>
                <a:t>București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unde</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alături</a:t>
              </a:r>
              <a:r>
                <a:rPr lang="en-US" sz="2400" b="1" dirty="0">
                  <a:solidFill>
                    <a:srgbClr val="FFFFFF"/>
                  </a:solidFill>
                  <a:latin typeface="Nunito Bold"/>
                  <a:ea typeface="Nunito Bold"/>
                  <a:cs typeface="Nunito Bold"/>
                  <a:sym typeface="Nunito Bold"/>
                </a:rPr>
                <a:t> de </a:t>
              </a:r>
              <a:r>
                <a:rPr lang="en-US" sz="2400" b="1" dirty="0" err="1">
                  <a:solidFill>
                    <a:srgbClr val="FFFFFF"/>
                  </a:solidFill>
                  <a:latin typeface="Nunito Bold"/>
                  <a:ea typeface="Nunito Bold"/>
                  <a:cs typeface="Nunito Bold"/>
                  <a:sym typeface="Nunito Bold"/>
                </a:rPr>
                <a:t>elevii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Liceului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Româno-Finlandez</a:t>
              </a:r>
              <a:r>
                <a:rPr lang="en-US" sz="2400" b="1" dirty="0">
                  <a:solidFill>
                    <a:srgbClr val="FFFFFF"/>
                  </a:solidFill>
                  <a:latin typeface="Nunito Bold"/>
                  <a:ea typeface="Nunito Bold"/>
                  <a:cs typeface="Nunito Bold"/>
                  <a:sym typeface="Nunito Bold"/>
                </a:rPr>
                <a:t>, au </a:t>
              </a:r>
              <a:r>
                <a:rPr lang="en-US" sz="2400" b="1" dirty="0" err="1">
                  <a:solidFill>
                    <a:srgbClr val="FFFFFF"/>
                  </a:solidFill>
                  <a:latin typeface="Nunito Bold"/>
                  <a:ea typeface="Nunito Bold"/>
                  <a:cs typeface="Nunito Bold"/>
                  <a:sym typeface="Nunito Bold"/>
                </a:rPr>
                <a:t>desfășurat</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activități</a:t>
              </a:r>
              <a:r>
                <a:rPr lang="en-US" sz="2400" b="1" dirty="0">
                  <a:solidFill>
                    <a:srgbClr val="FFFFFF"/>
                  </a:solidFill>
                  <a:latin typeface="Nunito Bold"/>
                  <a:ea typeface="Nunito Bold"/>
                  <a:cs typeface="Nunito Bold"/>
                  <a:sym typeface="Nunito Bold"/>
                </a:rPr>
                <a:t> educative, au </a:t>
              </a:r>
              <a:r>
                <a:rPr lang="en-US" sz="2400" b="1" dirty="0" err="1">
                  <a:solidFill>
                    <a:srgbClr val="FFFFFF"/>
                  </a:solidFill>
                  <a:latin typeface="Nunito Bold"/>
                  <a:ea typeface="Nunito Bold"/>
                  <a:cs typeface="Nunito Bold"/>
                  <a:sym typeface="Nunito Bold"/>
                </a:rPr>
                <a:t>vizitat</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obiective</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culturale</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și</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instituționale</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importante</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și</a:t>
              </a:r>
              <a:r>
                <a:rPr lang="en-US" sz="2400" b="1" dirty="0">
                  <a:solidFill>
                    <a:srgbClr val="FFFFFF"/>
                  </a:solidFill>
                  <a:latin typeface="Nunito Bold"/>
                  <a:ea typeface="Nunito Bold"/>
                  <a:cs typeface="Nunito Bold"/>
                  <a:sym typeface="Nunito Bold"/>
                </a:rPr>
                <a:t> au </a:t>
              </a:r>
              <a:r>
                <a:rPr lang="en-US" sz="2400" b="1" dirty="0" err="1">
                  <a:solidFill>
                    <a:srgbClr val="FFFFFF"/>
                  </a:solidFill>
                  <a:latin typeface="Nunito Bold"/>
                  <a:ea typeface="Nunito Bold"/>
                  <a:cs typeface="Nunito Bold"/>
                  <a:sym typeface="Nunito Bold"/>
                </a:rPr>
                <a:t>încheiat</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experiența</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într</a:t>
              </a:r>
              <a:r>
                <a:rPr lang="en-US" sz="2400" b="1" dirty="0">
                  <a:solidFill>
                    <a:srgbClr val="FFFFFF"/>
                  </a:solidFill>
                  <a:latin typeface="Nunito Bold"/>
                  <a:ea typeface="Nunito Bold"/>
                  <a:cs typeface="Nunito Bold"/>
                  <a:sym typeface="Nunito Bold"/>
                </a:rPr>
                <a:t>-o </a:t>
              </a:r>
              <a:r>
                <a:rPr lang="en-US" sz="2400" b="1" dirty="0" err="1">
                  <a:solidFill>
                    <a:srgbClr val="FFFFFF"/>
                  </a:solidFill>
                  <a:latin typeface="Nunito Bold"/>
                  <a:ea typeface="Nunito Bold"/>
                  <a:cs typeface="Nunito Bold"/>
                  <a:sym typeface="Nunito Bold"/>
                </a:rPr>
                <a:t>atmosferă</a:t>
              </a:r>
              <a:r>
                <a:rPr lang="en-US" sz="2400" b="1" dirty="0">
                  <a:solidFill>
                    <a:srgbClr val="FFFFFF"/>
                  </a:solidFill>
                  <a:latin typeface="Nunito Bold"/>
                  <a:ea typeface="Nunito Bold"/>
                  <a:cs typeface="Nunito Bold"/>
                  <a:sym typeface="Nunito Bold"/>
                </a:rPr>
                <a:t> </a:t>
              </a:r>
              <a:r>
                <a:rPr lang="en-US" sz="2400" b="1" dirty="0" err="1">
                  <a:solidFill>
                    <a:srgbClr val="FFFFFF"/>
                  </a:solidFill>
                  <a:latin typeface="Nunito Bold"/>
                  <a:ea typeface="Nunito Bold"/>
                  <a:cs typeface="Nunito Bold"/>
                  <a:sym typeface="Nunito Bold"/>
                </a:rPr>
                <a:t>festivă</a:t>
              </a:r>
              <a:r>
                <a:rPr lang="en-US" sz="2400" b="1" dirty="0">
                  <a:solidFill>
                    <a:srgbClr val="FFFFFF"/>
                  </a:solidFill>
                  <a:latin typeface="Nunito Bold"/>
                  <a:ea typeface="Nunito Bold"/>
                  <a:cs typeface="Nunito Bold"/>
                  <a:sym typeface="Nunito Bold"/>
                </a:rPr>
                <a:t>, la </a:t>
              </a:r>
              <a:r>
                <a:rPr lang="en-US" sz="2400" b="1" dirty="0" err="1">
                  <a:solidFill>
                    <a:srgbClr val="FFFFFF"/>
                  </a:solidFill>
                  <a:latin typeface="Nunito Bold"/>
                  <a:ea typeface="Nunito Bold"/>
                  <a:cs typeface="Nunito Bold"/>
                  <a:sym typeface="Nunito Bold"/>
                </a:rPr>
                <a:t>târgurile</a:t>
              </a:r>
              <a:r>
                <a:rPr lang="en-US" sz="2400" b="1" dirty="0">
                  <a:solidFill>
                    <a:srgbClr val="FFFFFF"/>
                  </a:solidFill>
                  <a:latin typeface="Nunito Bold"/>
                  <a:ea typeface="Nunito Bold"/>
                  <a:cs typeface="Nunito Bold"/>
                  <a:sym typeface="Nunito Bold"/>
                </a:rPr>
                <a:t> de Crăciun.</a:t>
              </a: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algn="ctr">
                <a:lnSpc>
                  <a:spcPts val="2767"/>
                </a:lnSpc>
              </a:pPr>
              <a:endParaRPr lang="en-US" sz="1867" b="1" dirty="0">
                <a:solidFill>
                  <a:srgbClr val="FFFFFF"/>
                </a:solidFill>
                <a:latin typeface="Nunito Bold"/>
                <a:ea typeface="Nunito Bold"/>
                <a:cs typeface="Nunito Bold"/>
                <a:sym typeface="Nunito Bold"/>
              </a:endParaRPr>
            </a:p>
            <a:p>
              <a:pPr marL="0" lvl="0" indent="0" algn="ctr">
                <a:lnSpc>
                  <a:spcPts val="2767"/>
                </a:lnSpc>
                <a:spcBef>
                  <a:spcPct val="0"/>
                </a:spcBef>
              </a:pPr>
              <a:endParaRPr lang="en-US" sz="1867" b="1" dirty="0">
                <a:solidFill>
                  <a:srgbClr val="FFFFFF"/>
                </a:solidFill>
                <a:latin typeface="Nunito Bold"/>
                <a:ea typeface="Nunito Bold"/>
                <a:cs typeface="Nunito Bold"/>
                <a:sym typeface="Nunito Bold"/>
              </a:endParaRPr>
            </a:p>
          </p:txBody>
        </p:sp>
      </p:grpSp>
      <p:grpSp>
        <p:nvGrpSpPr>
          <p:cNvPr id="5" name="Group 5"/>
          <p:cNvGrpSpPr/>
          <p:nvPr/>
        </p:nvGrpSpPr>
        <p:grpSpPr>
          <a:xfrm>
            <a:off x="4779665" y="4938088"/>
            <a:ext cx="2215946" cy="2460721"/>
            <a:chOff x="0" y="0"/>
            <a:chExt cx="812800" cy="902582"/>
          </a:xfrm>
        </p:grpSpPr>
        <p:sp>
          <p:nvSpPr>
            <p:cNvPr id="6" name="Freeform 6"/>
            <p:cNvSpPr/>
            <p:nvPr/>
          </p:nvSpPr>
          <p:spPr>
            <a:xfrm>
              <a:off x="0" y="0"/>
              <a:ext cx="812800" cy="902582"/>
            </a:xfrm>
            <a:custGeom>
              <a:avLst/>
              <a:gdLst/>
              <a:ahLst/>
              <a:cxnLst/>
              <a:rect l="l" t="t" r="r" b="b"/>
              <a:pathLst>
                <a:path w="812800" h="902582">
                  <a:moveTo>
                    <a:pt x="59393" y="0"/>
                  </a:moveTo>
                  <a:lnTo>
                    <a:pt x="753407" y="0"/>
                  </a:lnTo>
                  <a:cubicBezTo>
                    <a:pt x="769159" y="0"/>
                    <a:pt x="784266" y="6258"/>
                    <a:pt x="795404" y="17396"/>
                  </a:cubicBezTo>
                  <a:cubicBezTo>
                    <a:pt x="806542" y="28534"/>
                    <a:pt x="812800" y="43641"/>
                    <a:pt x="812800" y="59393"/>
                  </a:cubicBezTo>
                  <a:lnTo>
                    <a:pt x="812800" y="843189"/>
                  </a:lnTo>
                  <a:cubicBezTo>
                    <a:pt x="812800" y="858941"/>
                    <a:pt x="806542" y="874048"/>
                    <a:pt x="795404" y="885186"/>
                  </a:cubicBezTo>
                  <a:cubicBezTo>
                    <a:pt x="784266" y="896325"/>
                    <a:pt x="769159" y="902582"/>
                    <a:pt x="753407" y="902582"/>
                  </a:cubicBezTo>
                  <a:lnTo>
                    <a:pt x="59393" y="902582"/>
                  </a:lnTo>
                  <a:cubicBezTo>
                    <a:pt x="43641" y="902582"/>
                    <a:pt x="28534" y="896325"/>
                    <a:pt x="17396" y="885186"/>
                  </a:cubicBezTo>
                  <a:cubicBezTo>
                    <a:pt x="6258" y="874048"/>
                    <a:pt x="0" y="858941"/>
                    <a:pt x="0" y="843189"/>
                  </a:cubicBezTo>
                  <a:lnTo>
                    <a:pt x="0" y="59393"/>
                  </a:lnTo>
                  <a:cubicBezTo>
                    <a:pt x="0" y="43641"/>
                    <a:pt x="6258" y="28534"/>
                    <a:pt x="17396" y="17396"/>
                  </a:cubicBezTo>
                  <a:cubicBezTo>
                    <a:pt x="28534" y="6258"/>
                    <a:pt x="43641" y="0"/>
                    <a:pt x="59393" y="0"/>
                  </a:cubicBezTo>
                  <a:close/>
                </a:path>
              </a:pathLst>
            </a:custGeom>
            <a:blipFill>
              <a:blip r:embed="rId2"/>
              <a:stretch>
                <a:fillRect t="-9960" b="-9960"/>
              </a:stretch>
            </a:blipFill>
          </p:spPr>
        </p:sp>
      </p:grpSp>
      <p:grpSp>
        <p:nvGrpSpPr>
          <p:cNvPr id="7" name="Group 7"/>
          <p:cNvGrpSpPr/>
          <p:nvPr/>
        </p:nvGrpSpPr>
        <p:grpSpPr>
          <a:xfrm>
            <a:off x="7408799" y="5119578"/>
            <a:ext cx="3024188" cy="2097741"/>
            <a:chOff x="0" y="0"/>
            <a:chExt cx="1171765" cy="812800"/>
          </a:xfrm>
        </p:grpSpPr>
        <p:sp>
          <p:nvSpPr>
            <p:cNvPr id="8" name="Freeform 8"/>
            <p:cNvSpPr/>
            <p:nvPr/>
          </p:nvSpPr>
          <p:spPr>
            <a:xfrm>
              <a:off x="0" y="0"/>
              <a:ext cx="1171765" cy="812800"/>
            </a:xfrm>
            <a:custGeom>
              <a:avLst/>
              <a:gdLst/>
              <a:ahLst/>
              <a:cxnLst/>
              <a:rect l="l" t="t" r="r" b="b"/>
              <a:pathLst>
                <a:path w="1171765" h="812800">
                  <a:moveTo>
                    <a:pt x="43520" y="0"/>
                  </a:moveTo>
                  <a:lnTo>
                    <a:pt x="1128245" y="0"/>
                  </a:lnTo>
                  <a:cubicBezTo>
                    <a:pt x="1139788" y="0"/>
                    <a:pt x="1150857" y="4585"/>
                    <a:pt x="1159019" y="12747"/>
                  </a:cubicBezTo>
                  <a:cubicBezTo>
                    <a:pt x="1167180" y="20908"/>
                    <a:pt x="1171765" y="31978"/>
                    <a:pt x="1171765" y="43520"/>
                  </a:cubicBezTo>
                  <a:lnTo>
                    <a:pt x="1171765" y="769280"/>
                  </a:lnTo>
                  <a:cubicBezTo>
                    <a:pt x="1171765" y="780822"/>
                    <a:pt x="1167180" y="791892"/>
                    <a:pt x="1159019" y="800053"/>
                  </a:cubicBezTo>
                  <a:cubicBezTo>
                    <a:pt x="1150857" y="808215"/>
                    <a:pt x="1139788" y="812800"/>
                    <a:pt x="1128245" y="812800"/>
                  </a:cubicBezTo>
                  <a:lnTo>
                    <a:pt x="43520" y="812800"/>
                  </a:lnTo>
                  <a:cubicBezTo>
                    <a:pt x="31978" y="812800"/>
                    <a:pt x="20908" y="808215"/>
                    <a:pt x="12747" y="800053"/>
                  </a:cubicBezTo>
                  <a:cubicBezTo>
                    <a:pt x="4585" y="791892"/>
                    <a:pt x="0" y="780822"/>
                    <a:pt x="0" y="769280"/>
                  </a:cubicBezTo>
                  <a:lnTo>
                    <a:pt x="0" y="43520"/>
                  </a:lnTo>
                  <a:cubicBezTo>
                    <a:pt x="0" y="31978"/>
                    <a:pt x="4585" y="20908"/>
                    <a:pt x="12747" y="12747"/>
                  </a:cubicBezTo>
                  <a:cubicBezTo>
                    <a:pt x="20908" y="4585"/>
                    <a:pt x="31978" y="0"/>
                    <a:pt x="43520" y="0"/>
                  </a:cubicBezTo>
                  <a:close/>
                </a:path>
              </a:pathLst>
            </a:custGeom>
            <a:blipFill>
              <a:blip r:embed="rId3"/>
              <a:stretch>
                <a:fillRect l="-11627" r="-11627"/>
              </a:stretch>
            </a:blipFill>
          </p:spPr>
        </p:sp>
      </p:grpSp>
      <p:grpSp>
        <p:nvGrpSpPr>
          <p:cNvPr id="9" name="Group 9"/>
          <p:cNvGrpSpPr/>
          <p:nvPr/>
        </p:nvGrpSpPr>
        <p:grpSpPr>
          <a:xfrm>
            <a:off x="7818845" y="2675351"/>
            <a:ext cx="2699567" cy="2033096"/>
            <a:chOff x="0" y="0"/>
            <a:chExt cx="1079245" cy="812800"/>
          </a:xfrm>
        </p:grpSpPr>
        <p:sp>
          <p:nvSpPr>
            <p:cNvPr id="10" name="Freeform 10"/>
            <p:cNvSpPr/>
            <p:nvPr/>
          </p:nvSpPr>
          <p:spPr>
            <a:xfrm>
              <a:off x="0" y="0"/>
              <a:ext cx="1079244" cy="812800"/>
            </a:xfrm>
            <a:custGeom>
              <a:avLst/>
              <a:gdLst/>
              <a:ahLst/>
              <a:cxnLst/>
              <a:rect l="l" t="t" r="r" b="b"/>
              <a:pathLst>
                <a:path w="1079244" h="812800">
                  <a:moveTo>
                    <a:pt x="48753" y="0"/>
                  </a:moveTo>
                  <a:lnTo>
                    <a:pt x="1030491" y="0"/>
                  </a:lnTo>
                  <a:cubicBezTo>
                    <a:pt x="1057417" y="0"/>
                    <a:pt x="1079244" y="21828"/>
                    <a:pt x="1079244" y="48753"/>
                  </a:cubicBezTo>
                  <a:lnTo>
                    <a:pt x="1079244" y="764047"/>
                  </a:lnTo>
                  <a:cubicBezTo>
                    <a:pt x="1079244" y="790972"/>
                    <a:pt x="1057417" y="812800"/>
                    <a:pt x="1030491" y="812800"/>
                  </a:cubicBezTo>
                  <a:lnTo>
                    <a:pt x="48753" y="812800"/>
                  </a:lnTo>
                  <a:cubicBezTo>
                    <a:pt x="21828" y="812800"/>
                    <a:pt x="0" y="790972"/>
                    <a:pt x="0" y="764047"/>
                  </a:cubicBezTo>
                  <a:lnTo>
                    <a:pt x="0" y="48753"/>
                  </a:lnTo>
                  <a:cubicBezTo>
                    <a:pt x="0" y="21828"/>
                    <a:pt x="21828" y="0"/>
                    <a:pt x="48753" y="0"/>
                  </a:cubicBezTo>
                  <a:close/>
                </a:path>
              </a:pathLst>
            </a:custGeom>
            <a:blipFill>
              <a:blip r:embed="rId4"/>
              <a:stretch>
                <a:fillRect l="-207" r="-207"/>
              </a:stretch>
            </a:blipFill>
          </p:spPr>
        </p:sp>
      </p:grpSp>
      <p:grpSp>
        <p:nvGrpSpPr>
          <p:cNvPr id="11" name="Group 11"/>
          <p:cNvGrpSpPr/>
          <p:nvPr/>
        </p:nvGrpSpPr>
        <p:grpSpPr>
          <a:xfrm>
            <a:off x="4831257" y="2394226"/>
            <a:ext cx="2762118" cy="2244167"/>
            <a:chOff x="0" y="0"/>
            <a:chExt cx="1000393" cy="812800"/>
          </a:xfrm>
        </p:grpSpPr>
        <p:sp>
          <p:nvSpPr>
            <p:cNvPr id="12" name="Freeform 12"/>
            <p:cNvSpPr/>
            <p:nvPr/>
          </p:nvSpPr>
          <p:spPr>
            <a:xfrm>
              <a:off x="0" y="0"/>
              <a:ext cx="1000393" cy="812800"/>
            </a:xfrm>
            <a:custGeom>
              <a:avLst/>
              <a:gdLst/>
              <a:ahLst/>
              <a:cxnLst/>
              <a:rect l="l" t="t" r="r" b="b"/>
              <a:pathLst>
                <a:path w="1000393" h="812800">
                  <a:moveTo>
                    <a:pt x="47649" y="0"/>
                  </a:moveTo>
                  <a:lnTo>
                    <a:pt x="952744" y="0"/>
                  </a:lnTo>
                  <a:cubicBezTo>
                    <a:pt x="979060" y="0"/>
                    <a:pt x="1000393" y="21333"/>
                    <a:pt x="1000393" y="47649"/>
                  </a:cubicBezTo>
                  <a:lnTo>
                    <a:pt x="1000393" y="765151"/>
                  </a:lnTo>
                  <a:cubicBezTo>
                    <a:pt x="1000393" y="777788"/>
                    <a:pt x="995373" y="789908"/>
                    <a:pt x="986437" y="798844"/>
                  </a:cubicBezTo>
                  <a:cubicBezTo>
                    <a:pt x="977501" y="807780"/>
                    <a:pt x="965382" y="812800"/>
                    <a:pt x="952744" y="812800"/>
                  </a:cubicBezTo>
                  <a:lnTo>
                    <a:pt x="47649" y="812800"/>
                  </a:lnTo>
                  <a:cubicBezTo>
                    <a:pt x="21333" y="812800"/>
                    <a:pt x="0" y="791467"/>
                    <a:pt x="0" y="765151"/>
                  </a:cubicBezTo>
                  <a:lnTo>
                    <a:pt x="0" y="47649"/>
                  </a:lnTo>
                  <a:cubicBezTo>
                    <a:pt x="0" y="21333"/>
                    <a:pt x="21333" y="0"/>
                    <a:pt x="47649" y="0"/>
                  </a:cubicBezTo>
                  <a:close/>
                </a:path>
              </a:pathLst>
            </a:custGeom>
            <a:blipFill>
              <a:blip r:embed="rId5"/>
              <a:stretch>
                <a:fillRect l="-4125" r="-4125"/>
              </a:stretch>
            </a:blipFill>
          </p:spPr>
        </p:sp>
      </p:grpSp>
      <p:grpSp>
        <p:nvGrpSpPr>
          <p:cNvPr id="13" name="Group 13"/>
          <p:cNvGrpSpPr/>
          <p:nvPr/>
        </p:nvGrpSpPr>
        <p:grpSpPr>
          <a:xfrm>
            <a:off x="4631625" y="-105725"/>
            <a:ext cx="3387047" cy="2369945"/>
            <a:chOff x="0" y="0"/>
            <a:chExt cx="1161627" cy="812800"/>
          </a:xfrm>
        </p:grpSpPr>
        <p:sp>
          <p:nvSpPr>
            <p:cNvPr id="14" name="Freeform 14"/>
            <p:cNvSpPr/>
            <p:nvPr/>
          </p:nvSpPr>
          <p:spPr>
            <a:xfrm>
              <a:off x="0" y="0"/>
              <a:ext cx="1161627" cy="812800"/>
            </a:xfrm>
            <a:custGeom>
              <a:avLst/>
              <a:gdLst/>
              <a:ahLst/>
              <a:cxnLst/>
              <a:rect l="l" t="t" r="r" b="b"/>
              <a:pathLst>
                <a:path w="1161627" h="812800">
                  <a:moveTo>
                    <a:pt x="38858" y="0"/>
                  </a:moveTo>
                  <a:lnTo>
                    <a:pt x="1122769" y="0"/>
                  </a:lnTo>
                  <a:cubicBezTo>
                    <a:pt x="1144230" y="0"/>
                    <a:pt x="1161627" y="17397"/>
                    <a:pt x="1161627" y="38858"/>
                  </a:cubicBezTo>
                  <a:lnTo>
                    <a:pt x="1161627" y="773942"/>
                  </a:lnTo>
                  <a:cubicBezTo>
                    <a:pt x="1161627" y="784248"/>
                    <a:pt x="1157533" y="794132"/>
                    <a:pt x="1150246" y="801419"/>
                  </a:cubicBezTo>
                  <a:cubicBezTo>
                    <a:pt x="1142959" y="808706"/>
                    <a:pt x="1133075" y="812800"/>
                    <a:pt x="1122769" y="812800"/>
                  </a:cubicBezTo>
                  <a:lnTo>
                    <a:pt x="38858" y="812800"/>
                  </a:lnTo>
                  <a:cubicBezTo>
                    <a:pt x="28552" y="812800"/>
                    <a:pt x="18668" y="808706"/>
                    <a:pt x="11381" y="801419"/>
                  </a:cubicBezTo>
                  <a:cubicBezTo>
                    <a:pt x="4094" y="794132"/>
                    <a:pt x="0" y="784248"/>
                    <a:pt x="0" y="773942"/>
                  </a:cubicBezTo>
                  <a:lnTo>
                    <a:pt x="0" y="38858"/>
                  </a:lnTo>
                  <a:cubicBezTo>
                    <a:pt x="0" y="28552"/>
                    <a:pt x="4094" y="18668"/>
                    <a:pt x="11381" y="11381"/>
                  </a:cubicBezTo>
                  <a:cubicBezTo>
                    <a:pt x="18668" y="4094"/>
                    <a:pt x="28552" y="0"/>
                    <a:pt x="38858" y="0"/>
                  </a:cubicBezTo>
                  <a:close/>
                </a:path>
              </a:pathLst>
            </a:custGeom>
            <a:blipFill>
              <a:blip r:embed="rId6"/>
              <a:stretch>
                <a:fillRect l="-12284" r="-12284"/>
              </a:stretch>
            </a:blipFill>
          </p:spPr>
        </p:sp>
      </p:grpSp>
      <p:grpSp>
        <p:nvGrpSpPr>
          <p:cNvPr id="15" name="Group 15"/>
          <p:cNvGrpSpPr/>
          <p:nvPr/>
        </p:nvGrpSpPr>
        <p:grpSpPr>
          <a:xfrm>
            <a:off x="8077858" y="378000"/>
            <a:ext cx="2614142" cy="2016226"/>
            <a:chOff x="0" y="0"/>
            <a:chExt cx="1575736" cy="1215328"/>
          </a:xfrm>
        </p:grpSpPr>
        <p:sp>
          <p:nvSpPr>
            <p:cNvPr id="16" name="Freeform 16"/>
            <p:cNvSpPr/>
            <p:nvPr/>
          </p:nvSpPr>
          <p:spPr>
            <a:xfrm>
              <a:off x="0" y="0"/>
              <a:ext cx="1575736" cy="1215328"/>
            </a:xfrm>
            <a:custGeom>
              <a:avLst/>
              <a:gdLst/>
              <a:ahLst/>
              <a:cxnLst/>
              <a:rect l="l" t="t" r="r" b="b"/>
              <a:pathLst>
                <a:path w="1575736" h="1215328">
                  <a:moveTo>
                    <a:pt x="50346" y="0"/>
                  </a:moveTo>
                  <a:lnTo>
                    <a:pt x="1525390" y="0"/>
                  </a:lnTo>
                  <a:cubicBezTo>
                    <a:pt x="1538743" y="0"/>
                    <a:pt x="1551549" y="5304"/>
                    <a:pt x="1560990" y="14746"/>
                  </a:cubicBezTo>
                  <a:cubicBezTo>
                    <a:pt x="1570432" y="24188"/>
                    <a:pt x="1575736" y="36994"/>
                    <a:pt x="1575736" y="50346"/>
                  </a:cubicBezTo>
                  <a:lnTo>
                    <a:pt x="1575736" y="1164982"/>
                  </a:lnTo>
                  <a:cubicBezTo>
                    <a:pt x="1575736" y="1192788"/>
                    <a:pt x="1553196" y="1215328"/>
                    <a:pt x="1525390" y="1215328"/>
                  </a:cubicBezTo>
                  <a:lnTo>
                    <a:pt x="50346" y="1215328"/>
                  </a:lnTo>
                  <a:cubicBezTo>
                    <a:pt x="36994" y="1215328"/>
                    <a:pt x="24188" y="1210024"/>
                    <a:pt x="14746" y="1200582"/>
                  </a:cubicBezTo>
                  <a:cubicBezTo>
                    <a:pt x="5304" y="1191141"/>
                    <a:pt x="0" y="1178335"/>
                    <a:pt x="0" y="1164982"/>
                  </a:cubicBezTo>
                  <a:lnTo>
                    <a:pt x="0" y="50346"/>
                  </a:lnTo>
                  <a:cubicBezTo>
                    <a:pt x="0" y="36994"/>
                    <a:pt x="5304" y="24188"/>
                    <a:pt x="14746" y="14746"/>
                  </a:cubicBezTo>
                  <a:cubicBezTo>
                    <a:pt x="24188" y="5304"/>
                    <a:pt x="36994" y="0"/>
                    <a:pt x="50346" y="0"/>
                  </a:cubicBezTo>
                  <a:close/>
                </a:path>
              </a:pathLst>
            </a:custGeom>
            <a:blipFill>
              <a:blip r:embed="rId7"/>
              <a:stretch>
                <a:fillRect l="-1418" r="-1418"/>
              </a:stretch>
            </a:blipFill>
          </p:spPr>
        </p:sp>
      </p:grpSp>
      <p:sp>
        <p:nvSpPr>
          <p:cNvPr id="17" name="TextBox 17"/>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222222"/>
                </a:solidFill>
                <a:latin typeface="Roboto"/>
                <a:ea typeface="Roboto"/>
                <a:cs typeface="Roboto"/>
                <a:sym typeface="Roboto"/>
              </a:rPr>
              <a:t>pn</a:t>
            </a:r>
          </a:p>
        </p:txBody>
      </p:sp>
      <p:sp>
        <p:nvSpPr>
          <p:cNvPr id="18" name="TextBox 18"/>
          <p:cNvSpPr txBox="1"/>
          <p:nvPr/>
        </p:nvSpPr>
        <p:spPr>
          <a:xfrm>
            <a:off x="3765096" y="994712"/>
            <a:ext cx="9525" cy="391222"/>
          </a:xfrm>
          <a:prstGeom prst="rect">
            <a:avLst/>
          </a:prstGeom>
        </p:spPr>
        <p:txBody>
          <a:bodyPr lIns="0" tIns="0" rIns="0" bIns="0" rtlCol="0" anchor="t">
            <a:spAutoFit/>
          </a:bodyPr>
          <a:lstStyle/>
          <a:p>
            <a:pPr algn="ctr">
              <a:lnSpc>
                <a:spcPts val="1527"/>
              </a:lnSpc>
            </a:pPr>
            <a:endParaRPr/>
          </a:p>
          <a:p>
            <a:pPr algn="ctr">
              <a:lnSpc>
                <a:spcPts val="1527"/>
              </a:lnSpc>
              <a:spcBef>
                <a:spcPct val="0"/>
              </a:spcBef>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Freeform 2"/>
          <p:cNvSpPr/>
          <p:nvPr/>
        </p:nvSpPr>
        <p:spPr>
          <a:xfrm>
            <a:off x="2656756" y="-646313"/>
            <a:ext cx="8192199" cy="10240249"/>
          </a:xfrm>
          <a:custGeom>
            <a:avLst/>
            <a:gdLst/>
            <a:ahLst/>
            <a:cxnLst/>
            <a:rect l="l" t="t" r="r" b="b"/>
            <a:pathLst>
              <a:path w="8192199" h="10240249">
                <a:moveTo>
                  <a:pt x="0" y="0"/>
                </a:moveTo>
                <a:lnTo>
                  <a:pt x="8192199" y="0"/>
                </a:lnTo>
                <a:lnTo>
                  <a:pt x="8192199" y="10240249"/>
                </a:lnTo>
                <a:lnTo>
                  <a:pt x="0" y="10240249"/>
                </a:lnTo>
                <a:lnTo>
                  <a:pt x="0" y="0"/>
                </a:lnTo>
                <a:close/>
              </a:path>
            </a:pathLst>
          </a:custGeom>
          <a:blipFill>
            <a:blip r:embed="rId2">
              <a:alphaModFix amt="38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15900" y="0"/>
            <a:ext cx="5657150" cy="7435850"/>
            <a:chOff x="0" y="0"/>
            <a:chExt cx="2322286" cy="2391779"/>
          </a:xfrm>
        </p:grpSpPr>
        <p:sp>
          <p:nvSpPr>
            <p:cNvPr id="4" name="Freeform 4"/>
            <p:cNvSpPr/>
            <p:nvPr/>
          </p:nvSpPr>
          <p:spPr>
            <a:xfrm>
              <a:off x="0" y="0"/>
              <a:ext cx="2322286" cy="2391779"/>
            </a:xfrm>
            <a:custGeom>
              <a:avLst/>
              <a:gdLst/>
              <a:ahLst/>
              <a:cxnLst/>
              <a:rect l="l" t="t" r="r" b="b"/>
              <a:pathLst>
                <a:path w="2322286" h="2391779">
                  <a:moveTo>
                    <a:pt x="44205" y="0"/>
                  </a:moveTo>
                  <a:lnTo>
                    <a:pt x="2278080" y="0"/>
                  </a:lnTo>
                  <a:cubicBezTo>
                    <a:pt x="2289804" y="0"/>
                    <a:pt x="2301048" y="4657"/>
                    <a:pt x="2309338" y="12947"/>
                  </a:cubicBezTo>
                  <a:cubicBezTo>
                    <a:pt x="2317628" y="21238"/>
                    <a:pt x="2322286" y="32481"/>
                    <a:pt x="2322286" y="44205"/>
                  </a:cubicBezTo>
                  <a:lnTo>
                    <a:pt x="2322286" y="2347573"/>
                  </a:lnTo>
                  <a:cubicBezTo>
                    <a:pt x="2322286" y="2359297"/>
                    <a:pt x="2317628" y="2370541"/>
                    <a:pt x="2309338" y="2378831"/>
                  </a:cubicBezTo>
                  <a:cubicBezTo>
                    <a:pt x="2301048" y="2387122"/>
                    <a:pt x="2289804" y="2391779"/>
                    <a:pt x="2278080" y="2391779"/>
                  </a:cubicBezTo>
                  <a:lnTo>
                    <a:pt x="44205" y="2391779"/>
                  </a:lnTo>
                  <a:cubicBezTo>
                    <a:pt x="19791" y="2391779"/>
                    <a:pt x="0" y="2371987"/>
                    <a:pt x="0" y="2347573"/>
                  </a:cubicBezTo>
                  <a:lnTo>
                    <a:pt x="0" y="44205"/>
                  </a:lnTo>
                  <a:cubicBezTo>
                    <a:pt x="0" y="32481"/>
                    <a:pt x="4657" y="21238"/>
                    <a:pt x="12947" y="12947"/>
                  </a:cubicBezTo>
                  <a:cubicBezTo>
                    <a:pt x="21238" y="4657"/>
                    <a:pt x="32481" y="0"/>
                    <a:pt x="44205" y="0"/>
                  </a:cubicBezTo>
                  <a:close/>
                </a:path>
              </a:pathLst>
            </a:custGeom>
            <a:solidFill>
              <a:srgbClr val="FB702B"/>
            </a:solidFill>
          </p:spPr>
        </p:sp>
        <p:sp>
          <p:nvSpPr>
            <p:cNvPr id="5" name="TextBox 5"/>
            <p:cNvSpPr txBox="1"/>
            <p:nvPr/>
          </p:nvSpPr>
          <p:spPr>
            <a:xfrm>
              <a:off x="0" y="28575"/>
              <a:ext cx="2322286" cy="2363204"/>
            </a:xfrm>
            <a:prstGeom prst="rect">
              <a:avLst/>
            </a:prstGeom>
          </p:spPr>
          <p:txBody>
            <a:bodyPr lIns="50800" tIns="50800" rIns="50800" bIns="50800" rtlCol="0" anchor="ctr"/>
            <a:lstStyle/>
            <a:p>
              <a:pPr algn="ctr">
                <a:lnSpc>
                  <a:spcPts val="1500"/>
                </a:lnSpc>
              </a:pPr>
              <a:r>
                <a:rPr lang="en-US" sz="1500" b="1">
                  <a:solidFill>
                    <a:srgbClr val="000000"/>
                  </a:solidFill>
                  <a:latin typeface="Nunito Bold"/>
                  <a:ea typeface="Nunito Bold"/>
                  <a:cs typeface="Nunito Bold"/>
                  <a:sym typeface="Nunito Bold"/>
                </a:rPr>
                <a:t>„</a:t>
              </a:r>
            </a:p>
          </p:txBody>
        </p:sp>
      </p:grpSp>
      <p:grpSp>
        <p:nvGrpSpPr>
          <p:cNvPr id="6" name="Group 6"/>
          <p:cNvGrpSpPr/>
          <p:nvPr/>
        </p:nvGrpSpPr>
        <p:grpSpPr>
          <a:xfrm>
            <a:off x="5783874" y="4697115"/>
            <a:ext cx="4386099" cy="2638823"/>
            <a:chOff x="0" y="0"/>
            <a:chExt cx="1179516" cy="709636"/>
          </a:xfrm>
        </p:grpSpPr>
        <p:sp>
          <p:nvSpPr>
            <p:cNvPr id="7" name="Freeform 7"/>
            <p:cNvSpPr/>
            <p:nvPr/>
          </p:nvSpPr>
          <p:spPr>
            <a:xfrm>
              <a:off x="0" y="0"/>
              <a:ext cx="1179516" cy="709636"/>
            </a:xfrm>
            <a:custGeom>
              <a:avLst/>
              <a:gdLst/>
              <a:ahLst/>
              <a:cxnLst/>
              <a:rect l="l" t="t" r="r" b="b"/>
              <a:pathLst>
                <a:path w="1179516" h="709636">
                  <a:moveTo>
                    <a:pt x="30007" y="0"/>
                  </a:moveTo>
                  <a:lnTo>
                    <a:pt x="1149509" y="0"/>
                  </a:lnTo>
                  <a:cubicBezTo>
                    <a:pt x="1157467" y="0"/>
                    <a:pt x="1165100" y="3161"/>
                    <a:pt x="1170727" y="8789"/>
                  </a:cubicBezTo>
                  <a:cubicBezTo>
                    <a:pt x="1176354" y="14416"/>
                    <a:pt x="1179516" y="22048"/>
                    <a:pt x="1179516" y="30007"/>
                  </a:cubicBezTo>
                  <a:lnTo>
                    <a:pt x="1179516" y="679629"/>
                  </a:lnTo>
                  <a:cubicBezTo>
                    <a:pt x="1179516" y="687588"/>
                    <a:pt x="1176354" y="695220"/>
                    <a:pt x="1170727" y="700847"/>
                  </a:cubicBezTo>
                  <a:cubicBezTo>
                    <a:pt x="1165100" y="706475"/>
                    <a:pt x="1157467" y="709636"/>
                    <a:pt x="1149509" y="709636"/>
                  </a:cubicBezTo>
                  <a:lnTo>
                    <a:pt x="30007" y="709636"/>
                  </a:lnTo>
                  <a:cubicBezTo>
                    <a:pt x="22048" y="709636"/>
                    <a:pt x="14416" y="706475"/>
                    <a:pt x="8789" y="700847"/>
                  </a:cubicBezTo>
                  <a:cubicBezTo>
                    <a:pt x="3161" y="695220"/>
                    <a:pt x="0" y="687588"/>
                    <a:pt x="0" y="679629"/>
                  </a:cubicBezTo>
                  <a:lnTo>
                    <a:pt x="0" y="30007"/>
                  </a:lnTo>
                  <a:cubicBezTo>
                    <a:pt x="0" y="22048"/>
                    <a:pt x="3161" y="14416"/>
                    <a:pt x="8789" y="8789"/>
                  </a:cubicBezTo>
                  <a:cubicBezTo>
                    <a:pt x="14416" y="3161"/>
                    <a:pt x="22048" y="0"/>
                    <a:pt x="30007" y="0"/>
                  </a:cubicBezTo>
                  <a:close/>
                </a:path>
              </a:pathLst>
            </a:custGeom>
            <a:blipFill>
              <a:blip r:embed="rId4"/>
              <a:stretch>
                <a:fillRect t="-12246" b="-12246"/>
              </a:stretch>
            </a:blipFill>
          </p:spPr>
        </p:sp>
      </p:grpSp>
      <p:grpSp>
        <p:nvGrpSpPr>
          <p:cNvPr id="8" name="Group 8"/>
          <p:cNvGrpSpPr/>
          <p:nvPr/>
        </p:nvGrpSpPr>
        <p:grpSpPr>
          <a:xfrm>
            <a:off x="7499556" y="2542565"/>
            <a:ext cx="3101499" cy="2083180"/>
            <a:chOff x="0" y="0"/>
            <a:chExt cx="1210120" cy="812800"/>
          </a:xfrm>
        </p:grpSpPr>
        <p:sp>
          <p:nvSpPr>
            <p:cNvPr id="9" name="Freeform 9"/>
            <p:cNvSpPr/>
            <p:nvPr/>
          </p:nvSpPr>
          <p:spPr>
            <a:xfrm>
              <a:off x="0" y="0"/>
              <a:ext cx="1210120" cy="812800"/>
            </a:xfrm>
            <a:custGeom>
              <a:avLst/>
              <a:gdLst/>
              <a:ahLst/>
              <a:cxnLst/>
              <a:rect l="l" t="t" r="r" b="b"/>
              <a:pathLst>
                <a:path w="1210120" h="812800">
                  <a:moveTo>
                    <a:pt x="42435" y="0"/>
                  </a:moveTo>
                  <a:lnTo>
                    <a:pt x="1167685" y="0"/>
                  </a:lnTo>
                  <a:cubicBezTo>
                    <a:pt x="1178939" y="0"/>
                    <a:pt x="1189733" y="4471"/>
                    <a:pt x="1197691" y="12429"/>
                  </a:cubicBezTo>
                  <a:cubicBezTo>
                    <a:pt x="1205649" y="20387"/>
                    <a:pt x="1210120" y="31181"/>
                    <a:pt x="1210120" y="42435"/>
                  </a:cubicBezTo>
                  <a:lnTo>
                    <a:pt x="1210120" y="770365"/>
                  </a:lnTo>
                  <a:cubicBezTo>
                    <a:pt x="1210120" y="793801"/>
                    <a:pt x="1191121" y="812800"/>
                    <a:pt x="1167685" y="812800"/>
                  </a:cubicBezTo>
                  <a:lnTo>
                    <a:pt x="42435" y="812800"/>
                  </a:lnTo>
                  <a:cubicBezTo>
                    <a:pt x="18999" y="812800"/>
                    <a:pt x="0" y="793801"/>
                    <a:pt x="0" y="770365"/>
                  </a:cubicBezTo>
                  <a:lnTo>
                    <a:pt x="0" y="42435"/>
                  </a:lnTo>
                  <a:cubicBezTo>
                    <a:pt x="0" y="18999"/>
                    <a:pt x="18999" y="0"/>
                    <a:pt x="42435" y="0"/>
                  </a:cubicBezTo>
                  <a:close/>
                </a:path>
              </a:pathLst>
            </a:custGeom>
            <a:blipFill>
              <a:blip r:embed="rId5"/>
              <a:stretch>
                <a:fillRect t="-5744" b="-5744"/>
              </a:stretch>
            </a:blipFill>
          </p:spPr>
        </p:sp>
      </p:grpSp>
      <p:grpSp>
        <p:nvGrpSpPr>
          <p:cNvPr id="10" name="Group 10"/>
          <p:cNvGrpSpPr/>
          <p:nvPr/>
        </p:nvGrpSpPr>
        <p:grpSpPr>
          <a:xfrm>
            <a:off x="5568205" y="756000"/>
            <a:ext cx="3102036" cy="2073506"/>
            <a:chOff x="0" y="0"/>
            <a:chExt cx="1215977" cy="812800"/>
          </a:xfrm>
        </p:grpSpPr>
        <p:sp>
          <p:nvSpPr>
            <p:cNvPr id="11" name="Freeform 11"/>
            <p:cNvSpPr/>
            <p:nvPr/>
          </p:nvSpPr>
          <p:spPr>
            <a:xfrm>
              <a:off x="0" y="0"/>
              <a:ext cx="1215977" cy="812800"/>
            </a:xfrm>
            <a:custGeom>
              <a:avLst/>
              <a:gdLst/>
              <a:ahLst/>
              <a:cxnLst/>
              <a:rect l="l" t="t" r="r" b="b"/>
              <a:pathLst>
                <a:path w="1215977" h="812800">
                  <a:moveTo>
                    <a:pt x="42428" y="0"/>
                  </a:moveTo>
                  <a:lnTo>
                    <a:pt x="1173549" y="0"/>
                  </a:lnTo>
                  <a:cubicBezTo>
                    <a:pt x="1196981" y="0"/>
                    <a:pt x="1215977" y="18996"/>
                    <a:pt x="1215977" y="42428"/>
                  </a:cubicBezTo>
                  <a:lnTo>
                    <a:pt x="1215977" y="770372"/>
                  </a:lnTo>
                  <a:cubicBezTo>
                    <a:pt x="1215977" y="793804"/>
                    <a:pt x="1196981" y="812800"/>
                    <a:pt x="1173549" y="812800"/>
                  </a:cubicBezTo>
                  <a:lnTo>
                    <a:pt x="42428" y="812800"/>
                  </a:lnTo>
                  <a:cubicBezTo>
                    <a:pt x="18996" y="812800"/>
                    <a:pt x="0" y="793804"/>
                    <a:pt x="0" y="770372"/>
                  </a:cubicBezTo>
                  <a:lnTo>
                    <a:pt x="0" y="42428"/>
                  </a:lnTo>
                  <a:cubicBezTo>
                    <a:pt x="0" y="18996"/>
                    <a:pt x="18996" y="0"/>
                    <a:pt x="42428" y="0"/>
                  </a:cubicBezTo>
                  <a:close/>
                </a:path>
              </a:pathLst>
            </a:custGeom>
            <a:blipFill>
              <a:blip r:embed="rId6"/>
              <a:stretch>
                <a:fillRect t="-24801" b="-24801"/>
              </a:stretch>
            </a:blipFill>
          </p:spPr>
        </p:sp>
      </p:grpSp>
      <p:sp>
        <p:nvSpPr>
          <p:cNvPr id="12" name="TextBox 12"/>
          <p:cNvSpPr txBox="1"/>
          <p:nvPr/>
        </p:nvSpPr>
        <p:spPr>
          <a:xfrm>
            <a:off x="880388" y="70353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222222"/>
                </a:solidFill>
                <a:latin typeface="Roboto"/>
                <a:ea typeface="Roboto"/>
                <a:cs typeface="Roboto"/>
                <a:sym typeface="Roboto"/>
              </a:rPr>
              <a:t>pn</a:t>
            </a:r>
          </a:p>
        </p:txBody>
      </p:sp>
      <p:sp>
        <p:nvSpPr>
          <p:cNvPr id="13" name="TextBox 13"/>
          <p:cNvSpPr txBox="1"/>
          <p:nvPr/>
        </p:nvSpPr>
        <p:spPr>
          <a:xfrm>
            <a:off x="0" y="205123"/>
            <a:ext cx="5057718" cy="2447721"/>
          </a:xfrm>
          <a:prstGeom prst="rect">
            <a:avLst/>
          </a:prstGeom>
        </p:spPr>
        <p:txBody>
          <a:bodyPr lIns="0" tIns="0" rIns="0" bIns="0" rtlCol="0" anchor="t">
            <a:spAutoFit/>
          </a:bodyPr>
          <a:lstStyle/>
          <a:p>
            <a:pPr algn="ctr">
              <a:lnSpc>
                <a:spcPts val="3207"/>
              </a:lnSpc>
              <a:spcBef>
                <a:spcPct val="0"/>
              </a:spcBef>
            </a:pPr>
            <a:r>
              <a:rPr lang="en-US" sz="2290" b="1" i="1" spc="-11" dirty="0">
                <a:solidFill>
                  <a:srgbClr val="FEDD0C"/>
                </a:solidFill>
                <a:latin typeface="Nunito"/>
                <a:ea typeface="Nunito"/>
                <a:cs typeface="Nunito"/>
                <a:sym typeface="Nunito"/>
              </a:rPr>
              <a:t>„</a:t>
            </a:r>
            <a:r>
              <a:rPr lang="en-US" sz="2290" b="1" i="1" spc="-11" dirty="0" err="1">
                <a:solidFill>
                  <a:srgbClr val="FEDD0C"/>
                </a:solidFill>
                <a:latin typeface="Nunito"/>
                <a:ea typeface="Nunito"/>
                <a:cs typeface="Nunito"/>
                <a:sym typeface="Nunito"/>
              </a:rPr>
              <a:t>Formare</a:t>
            </a:r>
            <a:r>
              <a:rPr lang="en-US" sz="2290" b="1" i="1" spc="-11" dirty="0">
                <a:solidFill>
                  <a:srgbClr val="FEDD0C"/>
                </a:solidFill>
                <a:latin typeface="Nunito"/>
                <a:ea typeface="Nunito"/>
                <a:cs typeface="Nunito"/>
                <a:sym typeface="Nunito"/>
              </a:rPr>
              <a:t> </a:t>
            </a:r>
            <a:r>
              <a:rPr lang="en-US" sz="2290" b="1" i="1" spc="-11" dirty="0" err="1">
                <a:solidFill>
                  <a:srgbClr val="FEDD0C"/>
                </a:solidFill>
                <a:latin typeface="Nunito"/>
                <a:ea typeface="Nunito"/>
                <a:cs typeface="Nunito"/>
                <a:sym typeface="Nunito"/>
              </a:rPr>
              <a:t>profesională</a:t>
            </a:r>
            <a:r>
              <a:rPr lang="en-US" sz="2290" b="1" i="1" spc="-11" dirty="0">
                <a:solidFill>
                  <a:srgbClr val="FEDD0C"/>
                </a:solidFill>
                <a:latin typeface="Nunito"/>
                <a:ea typeface="Nunito"/>
                <a:cs typeface="Nunito"/>
                <a:sym typeface="Nunito"/>
              </a:rPr>
              <a:t> </a:t>
            </a:r>
            <a:r>
              <a:rPr lang="en-US" sz="2290" b="1" i="1" spc="-11" dirty="0" err="1">
                <a:solidFill>
                  <a:srgbClr val="FEDD0C"/>
                </a:solidFill>
                <a:latin typeface="Nunito"/>
                <a:ea typeface="Nunito"/>
                <a:cs typeface="Nunito"/>
                <a:sym typeface="Nunito"/>
              </a:rPr>
              <a:t>și</a:t>
            </a:r>
            <a:r>
              <a:rPr lang="en-US" sz="2290" b="1" i="1" spc="-11" dirty="0">
                <a:solidFill>
                  <a:srgbClr val="FEDD0C"/>
                </a:solidFill>
                <a:latin typeface="Nunito"/>
                <a:ea typeface="Nunito"/>
                <a:cs typeface="Nunito"/>
                <a:sym typeface="Nunito"/>
              </a:rPr>
              <a:t> </a:t>
            </a:r>
            <a:r>
              <a:rPr lang="en-US" sz="2290" b="1" i="1" spc="-11" dirty="0" err="1">
                <a:solidFill>
                  <a:srgbClr val="FEDD0C"/>
                </a:solidFill>
                <a:latin typeface="Nunito"/>
                <a:ea typeface="Nunito"/>
                <a:cs typeface="Nunito"/>
                <a:sym typeface="Nunito"/>
              </a:rPr>
              <a:t>realizare</a:t>
            </a:r>
            <a:r>
              <a:rPr lang="en-US" sz="2290" b="1" i="1" spc="-11" dirty="0">
                <a:solidFill>
                  <a:srgbClr val="FEDD0C"/>
                </a:solidFill>
                <a:latin typeface="Nunito"/>
                <a:ea typeface="Nunito"/>
                <a:cs typeface="Nunito"/>
                <a:sym typeface="Nunito"/>
              </a:rPr>
              <a:t> </a:t>
            </a:r>
            <a:r>
              <a:rPr lang="en-US" sz="2290" b="1" i="1" spc="-11" dirty="0" err="1">
                <a:solidFill>
                  <a:srgbClr val="FEDD0C"/>
                </a:solidFill>
                <a:latin typeface="Nunito"/>
                <a:ea typeface="Nunito"/>
                <a:cs typeface="Nunito"/>
                <a:sym typeface="Nunito"/>
              </a:rPr>
              <a:t>Ghid</a:t>
            </a:r>
            <a:r>
              <a:rPr lang="en-US" sz="2290" b="1" i="1" spc="-11" dirty="0">
                <a:solidFill>
                  <a:srgbClr val="FEDD0C"/>
                </a:solidFill>
                <a:latin typeface="Nunito"/>
                <a:ea typeface="Nunito"/>
                <a:cs typeface="Nunito"/>
                <a:sym typeface="Nunito"/>
              </a:rPr>
              <a:t> local de </a:t>
            </a:r>
            <a:r>
              <a:rPr lang="en-US" sz="2290" b="1" i="1" spc="-11" dirty="0" err="1">
                <a:solidFill>
                  <a:srgbClr val="FEDD0C"/>
                </a:solidFill>
                <a:latin typeface="Nunito"/>
                <a:ea typeface="Nunito"/>
                <a:cs typeface="Nunito"/>
                <a:sym typeface="Nunito"/>
              </a:rPr>
              <a:t>intervenție</a:t>
            </a:r>
            <a:r>
              <a:rPr lang="en-US" sz="2290" b="1" i="1" spc="-11" dirty="0">
                <a:solidFill>
                  <a:srgbClr val="FEDD0C"/>
                </a:solidFill>
                <a:latin typeface="Nunito"/>
                <a:ea typeface="Nunito"/>
                <a:cs typeface="Nunito"/>
                <a:sym typeface="Nunito"/>
              </a:rPr>
              <a:t> </a:t>
            </a:r>
            <a:r>
              <a:rPr lang="en-US" sz="2290" b="1" i="1" spc="-11" dirty="0" err="1">
                <a:solidFill>
                  <a:srgbClr val="FEDD0C"/>
                </a:solidFill>
                <a:latin typeface="Nunito"/>
                <a:ea typeface="Nunito"/>
                <a:cs typeface="Nunito"/>
                <a:sym typeface="Nunito"/>
              </a:rPr>
              <a:t>în</a:t>
            </a:r>
            <a:r>
              <a:rPr lang="en-US" sz="2290" b="1" i="1" spc="-11" dirty="0">
                <a:solidFill>
                  <a:srgbClr val="FEDD0C"/>
                </a:solidFill>
                <a:latin typeface="Nunito"/>
                <a:ea typeface="Nunito"/>
                <a:cs typeface="Nunito"/>
                <a:sym typeface="Nunito"/>
              </a:rPr>
              <a:t> </a:t>
            </a:r>
            <a:r>
              <a:rPr lang="en-US" sz="2290" b="1" i="1" spc="-11" dirty="0" err="1">
                <a:solidFill>
                  <a:srgbClr val="FEDD0C"/>
                </a:solidFill>
                <a:latin typeface="Nunito"/>
                <a:ea typeface="Nunito"/>
                <a:cs typeface="Nunito"/>
                <a:sym typeface="Nunito"/>
              </a:rPr>
              <a:t>cazurile</a:t>
            </a:r>
            <a:r>
              <a:rPr lang="en-US" sz="2290" b="1" i="1" spc="-11" dirty="0">
                <a:solidFill>
                  <a:srgbClr val="FEDD0C"/>
                </a:solidFill>
                <a:latin typeface="Nunito"/>
                <a:ea typeface="Nunito"/>
                <a:cs typeface="Nunito"/>
                <a:sym typeface="Nunito"/>
              </a:rPr>
              <a:t> de </a:t>
            </a:r>
            <a:r>
              <a:rPr lang="en-US" sz="2290" b="1" i="1" spc="-11" dirty="0" err="1">
                <a:solidFill>
                  <a:srgbClr val="FEDD0C"/>
                </a:solidFill>
                <a:latin typeface="Nunito"/>
                <a:ea typeface="Nunito"/>
                <a:cs typeface="Nunito"/>
                <a:sym typeface="Nunito"/>
              </a:rPr>
              <a:t>violență</a:t>
            </a:r>
            <a:r>
              <a:rPr lang="en-US" sz="2290" b="1" i="1" spc="-11" dirty="0">
                <a:solidFill>
                  <a:srgbClr val="FEDD0C"/>
                </a:solidFill>
                <a:latin typeface="Nunito"/>
                <a:ea typeface="Nunito"/>
                <a:cs typeface="Nunito"/>
                <a:sym typeface="Nunito"/>
              </a:rPr>
              <a:t> </a:t>
            </a:r>
            <a:r>
              <a:rPr lang="en-US" sz="2290" b="1" i="1" spc="-11" dirty="0" err="1">
                <a:solidFill>
                  <a:srgbClr val="FEDD0C"/>
                </a:solidFill>
                <a:latin typeface="Nunito"/>
                <a:ea typeface="Nunito"/>
                <a:cs typeface="Nunito"/>
                <a:sym typeface="Nunito"/>
              </a:rPr>
              <a:t>domestică</a:t>
            </a:r>
            <a:r>
              <a:rPr lang="en-US" sz="2290" b="1" i="1" spc="-11" dirty="0">
                <a:solidFill>
                  <a:srgbClr val="FEDD0C"/>
                </a:solidFill>
                <a:latin typeface="Nunito"/>
                <a:ea typeface="Nunito"/>
                <a:cs typeface="Nunito"/>
                <a:sym typeface="Nunito"/>
              </a:rPr>
              <a:t>”</a:t>
            </a:r>
            <a:endParaRPr lang="ro-RO" sz="2290" b="1" i="1" spc="-11" dirty="0">
              <a:solidFill>
                <a:srgbClr val="FEDD0C"/>
              </a:solidFill>
              <a:latin typeface="Nunito"/>
              <a:ea typeface="Nunito"/>
              <a:cs typeface="Nunito"/>
              <a:sym typeface="Nunito"/>
            </a:endParaRPr>
          </a:p>
          <a:p>
            <a:pPr algn="ctr">
              <a:lnSpc>
                <a:spcPts val="3207"/>
              </a:lnSpc>
              <a:spcBef>
                <a:spcPct val="0"/>
              </a:spcBef>
            </a:pPr>
            <a:endParaRPr lang="ro-RO" sz="2290" spc="-11" dirty="0">
              <a:solidFill>
                <a:srgbClr val="FEDD0C"/>
              </a:solidFill>
              <a:latin typeface="Nunito"/>
              <a:ea typeface="Nunito"/>
              <a:cs typeface="Nunito"/>
              <a:sym typeface="Nunito"/>
            </a:endParaRPr>
          </a:p>
          <a:p>
            <a:pPr algn="ctr">
              <a:lnSpc>
                <a:spcPts val="3207"/>
              </a:lnSpc>
              <a:spcBef>
                <a:spcPct val="0"/>
              </a:spcBef>
            </a:pPr>
            <a:endParaRPr lang="ro-RO" sz="2290" spc="-11" dirty="0">
              <a:solidFill>
                <a:srgbClr val="FEDD0C"/>
              </a:solidFill>
              <a:latin typeface="Nunito"/>
              <a:ea typeface="Nunito"/>
              <a:cs typeface="Nunito"/>
              <a:sym typeface="Nunito"/>
            </a:endParaRPr>
          </a:p>
          <a:p>
            <a:pPr algn="ctr">
              <a:lnSpc>
                <a:spcPts val="3207"/>
              </a:lnSpc>
              <a:spcBef>
                <a:spcPct val="0"/>
              </a:spcBef>
            </a:pPr>
            <a:endParaRPr lang="en-US" sz="2290" spc="-11" dirty="0">
              <a:solidFill>
                <a:srgbClr val="FEDD0C"/>
              </a:solidFill>
              <a:latin typeface="Nunito"/>
              <a:ea typeface="Nunito"/>
              <a:cs typeface="Nunito"/>
              <a:sym typeface="Nunito"/>
            </a:endParaRPr>
          </a:p>
        </p:txBody>
      </p:sp>
      <p:sp>
        <p:nvSpPr>
          <p:cNvPr id="14" name="TextBox 14"/>
          <p:cNvSpPr txBox="1"/>
          <p:nvPr/>
        </p:nvSpPr>
        <p:spPr>
          <a:xfrm>
            <a:off x="241299" y="1797051"/>
            <a:ext cx="4647923" cy="4208973"/>
          </a:xfrm>
          <a:prstGeom prst="rect">
            <a:avLst/>
          </a:prstGeom>
        </p:spPr>
        <p:txBody>
          <a:bodyPr wrap="square" lIns="0" tIns="0" rIns="0" bIns="0" rtlCol="0" anchor="t">
            <a:spAutoFit/>
          </a:bodyPr>
          <a:lstStyle/>
          <a:p>
            <a:pPr algn="just">
              <a:lnSpc>
                <a:spcPts val="2248"/>
              </a:lnSpc>
              <a:spcBef>
                <a:spcPct val="0"/>
              </a:spcBef>
            </a:pPr>
            <a:r>
              <a:rPr lang="en-US" sz="1605" spc="-8" dirty="0" err="1">
                <a:solidFill>
                  <a:srgbClr val="F4E9DE"/>
                </a:solidFill>
                <a:latin typeface="Nunito"/>
                <a:ea typeface="Nunito"/>
                <a:cs typeface="Nunito"/>
                <a:sym typeface="Nunito"/>
              </a:rPr>
              <a:t>Proiectul</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derulat</a:t>
            </a:r>
            <a:r>
              <a:rPr lang="en-US" sz="1605" spc="-8" dirty="0">
                <a:solidFill>
                  <a:srgbClr val="F4E9DE"/>
                </a:solidFill>
                <a:latin typeface="Nunito"/>
                <a:ea typeface="Nunito"/>
                <a:cs typeface="Nunito"/>
                <a:sym typeface="Nunito"/>
              </a:rPr>
              <a:t> de </a:t>
            </a:r>
            <a:r>
              <a:rPr lang="en-US" sz="1605" spc="-8" dirty="0" err="1">
                <a:solidFill>
                  <a:srgbClr val="F4E9DE"/>
                </a:solidFill>
                <a:latin typeface="Nunito"/>
                <a:ea typeface="Nunito"/>
                <a:cs typeface="Nunito"/>
                <a:sym typeface="Nunito"/>
              </a:rPr>
              <a:t>Asociația</a:t>
            </a:r>
            <a:r>
              <a:rPr lang="en-US" sz="1605" spc="-8" dirty="0">
                <a:solidFill>
                  <a:srgbClr val="F4E9DE"/>
                </a:solidFill>
                <a:latin typeface="Nunito"/>
                <a:ea typeface="Nunito"/>
                <a:cs typeface="Nunito"/>
                <a:sym typeface="Nunito"/>
              </a:rPr>
              <a:t> ADEPT </a:t>
            </a:r>
            <a:r>
              <a:rPr lang="en-US" sz="1605" spc="-8" dirty="0" err="1">
                <a:solidFill>
                  <a:srgbClr val="F4E9DE"/>
                </a:solidFill>
                <a:latin typeface="Nunito"/>
                <a:ea typeface="Nunito"/>
                <a:cs typeface="Nunito"/>
                <a:sym typeface="Nunito"/>
              </a:rPr>
              <a:t>în</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parteneriat</a:t>
            </a:r>
            <a:r>
              <a:rPr lang="en-US" sz="1605" spc="-8" dirty="0">
                <a:solidFill>
                  <a:srgbClr val="F4E9DE"/>
                </a:solidFill>
                <a:latin typeface="Nunito"/>
                <a:ea typeface="Nunito"/>
                <a:cs typeface="Nunito"/>
                <a:sym typeface="Nunito"/>
              </a:rPr>
              <a:t> cu </a:t>
            </a:r>
            <a:r>
              <a:rPr lang="en-US" sz="1605" spc="-8" dirty="0" err="1">
                <a:solidFill>
                  <a:srgbClr val="F4E9DE"/>
                </a:solidFill>
                <a:latin typeface="Nunito"/>
                <a:ea typeface="Nunito"/>
                <a:cs typeface="Nunito"/>
                <a:sym typeface="Nunito"/>
              </a:rPr>
              <a:t>Primăria</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Sectorului</a:t>
            </a:r>
            <a:r>
              <a:rPr lang="en-US" sz="1605" spc="-8" dirty="0">
                <a:solidFill>
                  <a:srgbClr val="F4E9DE"/>
                </a:solidFill>
                <a:latin typeface="Nunito"/>
                <a:ea typeface="Nunito"/>
                <a:cs typeface="Nunito"/>
                <a:sym typeface="Nunito"/>
              </a:rPr>
              <a:t> 2 </a:t>
            </a:r>
            <a:r>
              <a:rPr lang="en-US" sz="1605" spc="-8" dirty="0" err="1">
                <a:solidFill>
                  <a:srgbClr val="F4E9DE"/>
                </a:solidFill>
                <a:latin typeface="Nunito"/>
                <a:ea typeface="Nunito"/>
                <a:cs typeface="Nunito"/>
                <a:sym typeface="Nunito"/>
              </a:rPr>
              <a:t>și</a:t>
            </a:r>
            <a:r>
              <a:rPr lang="en-US" sz="1605" spc="-8" dirty="0">
                <a:solidFill>
                  <a:srgbClr val="F4E9DE"/>
                </a:solidFill>
                <a:latin typeface="Nunito"/>
                <a:ea typeface="Nunito"/>
                <a:cs typeface="Nunito"/>
                <a:sym typeface="Nunito"/>
              </a:rPr>
              <a:t> DGASPC Sector 2, a </a:t>
            </a:r>
            <a:r>
              <a:rPr lang="en-US" sz="1605" spc="-8" dirty="0" err="1">
                <a:solidFill>
                  <a:srgbClr val="F4E9DE"/>
                </a:solidFill>
                <a:latin typeface="Nunito"/>
                <a:ea typeface="Nunito"/>
                <a:cs typeface="Nunito"/>
                <a:sym typeface="Nunito"/>
              </a:rPr>
              <a:t>vizat</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creșterea</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eficienței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intervenției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instituționale</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prin</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elaborarea</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unui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ghid</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practic</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pentru</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asistenții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sociali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și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prin</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formarea</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profesională</a:t>
            </a:r>
            <a:r>
              <a:rPr lang="en-US" sz="1605" spc="-8" dirty="0">
                <a:solidFill>
                  <a:srgbClr val="F4E9DE"/>
                </a:solidFill>
                <a:latin typeface="Nunito"/>
                <a:ea typeface="Nunito"/>
                <a:cs typeface="Nunito"/>
                <a:sym typeface="Nunito"/>
              </a:rPr>
              <a:t> a </a:t>
            </a:r>
            <a:r>
              <a:rPr lang="en-US" sz="1605" spc="-8" dirty="0" err="1">
                <a:solidFill>
                  <a:srgbClr val="F4E9DE"/>
                </a:solidFill>
                <a:latin typeface="Nunito"/>
                <a:ea typeface="Nunito"/>
                <a:cs typeface="Nunito"/>
                <a:sym typeface="Nunito"/>
              </a:rPr>
              <a:t>specialiștilor</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implicați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în</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prevenirea</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și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combaterea</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violenței</a:t>
            </a:r>
            <a:r>
              <a:rPr lang="en-US" sz="1605" spc="-8" dirty="0">
                <a:solidFill>
                  <a:srgbClr val="F4E9DE"/>
                </a:solidFill>
                <a:latin typeface="Nunito"/>
                <a:ea typeface="Nunito"/>
                <a:cs typeface="Nunito"/>
                <a:sym typeface="Nunito"/>
              </a:rPr>
              <a:t> </a:t>
            </a:r>
            <a:r>
              <a:rPr lang="en-US" sz="1605" spc="-8" dirty="0" err="1">
                <a:solidFill>
                  <a:srgbClr val="F4E9DE"/>
                </a:solidFill>
                <a:latin typeface="Nunito"/>
                <a:ea typeface="Nunito"/>
                <a:cs typeface="Nunito"/>
                <a:sym typeface="Nunito"/>
              </a:rPr>
              <a:t>domestice</a:t>
            </a:r>
            <a:r>
              <a:rPr lang="en-US" sz="1605" spc="-8" dirty="0">
                <a:solidFill>
                  <a:srgbClr val="F4E9DE"/>
                </a:solidFill>
                <a:latin typeface="Nunito"/>
                <a:ea typeface="Nunito"/>
                <a:cs typeface="Nunito"/>
                <a:sym typeface="Nunito"/>
              </a:rPr>
              <a:t>.</a:t>
            </a:r>
          </a:p>
          <a:p>
            <a:pPr algn="just">
              <a:lnSpc>
                <a:spcPts val="2548"/>
              </a:lnSpc>
              <a:spcBef>
                <a:spcPct val="0"/>
              </a:spcBef>
            </a:pPr>
            <a:endParaRPr lang="en-US" sz="1605" spc="-8" dirty="0">
              <a:solidFill>
                <a:srgbClr val="F4E9DE"/>
              </a:solidFill>
              <a:latin typeface="Nunito"/>
              <a:ea typeface="Nunito"/>
              <a:cs typeface="Nunito"/>
              <a:sym typeface="Nunito"/>
            </a:endParaRPr>
          </a:p>
          <a:p>
            <a:pPr algn="just">
              <a:lnSpc>
                <a:spcPts val="2548"/>
              </a:lnSpc>
              <a:spcBef>
                <a:spcPct val="0"/>
              </a:spcBef>
            </a:pPr>
            <a:r>
              <a:rPr lang="en-US" sz="1820" spc="-9" dirty="0">
                <a:solidFill>
                  <a:srgbClr val="F4E9DE"/>
                </a:solidFill>
                <a:latin typeface="Nunito"/>
                <a:ea typeface="Nunito"/>
                <a:cs typeface="Nunito"/>
                <a:sym typeface="Nunito"/>
              </a:rPr>
              <a:t>Prin </a:t>
            </a:r>
            <a:r>
              <a:rPr lang="en-US" sz="1820" spc="-9" dirty="0" err="1">
                <a:solidFill>
                  <a:srgbClr val="F4E9DE"/>
                </a:solidFill>
                <a:latin typeface="Nunito"/>
                <a:ea typeface="Nunito"/>
                <a:cs typeface="Nunito"/>
                <a:sym typeface="Nunito"/>
              </a:rPr>
              <a:t>acest</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demers</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proiectul</a:t>
            </a:r>
            <a:r>
              <a:rPr lang="en-US" sz="1820" spc="-9" dirty="0">
                <a:solidFill>
                  <a:srgbClr val="F4E9DE"/>
                </a:solidFill>
                <a:latin typeface="Nunito"/>
                <a:ea typeface="Nunito"/>
                <a:cs typeface="Nunito"/>
                <a:sym typeface="Nunito"/>
              </a:rPr>
              <a:t> a </a:t>
            </a:r>
            <a:r>
              <a:rPr lang="en-US" sz="1820" spc="-9" dirty="0" err="1">
                <a:solidFill>
                  <a:srgbClr val="F4E9DE"/>
                </a:solidFill>
                <a:latin typeface="Nunito"/>
                <a:ea typeface="Nunito"/>
                <a:cs typeface="Nunito"/>
                <a:sym typeface="Nunito"/>
              </a:rPr>
              <a:t>contribuit</a:t>
            </a:r>
            <a:r>
              <a:rPr lang="en-US" sz="1820" spc="-9" dirty="0">
                <a:solidFill>
                  <a:srgbClr val="F4E9DE"/>
                </a:solidFill>
                <a:latin typeface="Nunito"/>
                <a:ea typeface="Nunito"/>
                <a:cs typeface="Nunito"/>
                <a:sym typeface="Nunito"/>
              </a:rPr>
              <a:t> la </a:t>
            </a:r>
            <a:r>
              <a:rPr lang="en-US" sz="1820" spc="-9" dirty="0" err="1">
                <a:solidFill>
                  <a:srgbClr val="F4E9DE"/>
                </a:solidFill>
                <a:latin typeface="Nunito"/>
                <a:ea typeface="Nunito"/>
                <a:cs typeface="Nunito"/>
                <a:sym typeface="Nunito"/>
              </a:rPr>
              <a:t>consolidarea</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colaborării</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interinstituționale</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și</a:t>
            </a:r>
            <a:r>
              <a:rPr lang="en-US" sz="1820" spc="-9" dirty="0">
                <a:solidFill>
                  <a:srgbClr val="F4E9DE"/>
                </a:solidFill>
                <a:latin typeface="Nunito"/>
                <a:ea typeface="Nunito"/>
                <a:cs typeface="Nunito"/>
                <a:sym typeface="Nunito"/>
              </a:rPr>
              <a:t> la </a:t>
            </a:r>
            <a:r>
              <a:rPr lang="en-US" sz="1820" spc="-9" dirty="0" err="1">
                <a:solidFill>
                  <a:srgbClr val="F4E9DE"/>
                </a:solidFill>
                <a:latin typeface="Nunito"/>
                <a:ea typeface="Nunito"/>
                <a:cs typeface="Nunito"/>
                <a:sym typeface="Nunito"/>
              </a:rPr>
              <a:t>îmbunătățirea</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protecției</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victimelor</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prin</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aplicarea</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unitară</a:t>
            </a:r>
            <a:r>
              <a:rPr lang="en-US" sz="1820" spc="-9" dirty="0">
                <a:solidFill>
                  <a:srgbClr val="F4E9DE"/>
                </a:solidFill>
                <a:latin typeface="Nunito"/>
                <a:ea typeface="Nunito"/>
                <a:cs typeface="Nunito"/>
                <a:sym typeface="Nunito"/>
              </a:rPr>
              <a:t> a </a:t>
            </a:r>
            <a:r>
              <a:rPr lang="en-US" sz="1820" spc="-9" dirty="0" err="1">
                <a:solidFill>
                  <a:srgbClr val="F4E9DE"/>
                </a:solidFill>
                <a:latin typeface="Nunito"/>
                <a:ea typeface="Nunito"/>
                <a:cs typeface="Nunito"/>
                <a:sym typeface="Nunito"/>
              </a:rPr>
              <a:t>legislației</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și</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dezvoltarea</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unor</a:t>
            </a:r>
            <a:r>
              <a:rPr lang="en-US" sz="1820" spc="-9" dirty="0">
                <a:solidFill>
                  <a:srgbClr val="F4E9DE"/>
                </a:solidFill>
                <a:latin typeface="Nunito"/>
                <a:ea typeface="Nunito"/>
                <a:cs typeface="Nunito"/>
                <a:sym typeface="Nunito"/>
              </a:rPr>
              <a:t> </a:t>
            </a:r>
            <a:r>
              <a:rPr lang="en-US" sz="1820" spc="-9" dirty="0" err="1">
                <a:solidFill>
                  <a:srgbClr val="F4E9DE"/>
                </a:solidFill>
                <a:latin typeface="Nunito"/>
                <a:ea typeface="Nunito"/>
                <a:cs typeface="Nunito"/>
                <a:sym typeface="Nunito"/>
              </a:rPr>
              <a:t>mecanisme</a:t>
            </a:r>
            <a:r>
              <a:rPr lang="en-US" sz="1820" spc="-9" dirty="0">
                <a:solidFill>
                  <a:srgbClr val="F4E9DE"/>
                </a:solidFill>
                <a:latin typeface="Nunito"/>
                <a:ea typeface="Nunito"/>
                <a:cs typeface="Nunito"/>
                <a:sym typeface="Nunito"/>
              </a:rPr>
              <a:t> locale </a:t>
            </a:r>
            <a:r>
              <a:rPr lang="en-US" sz="1820" spc="-9" dirty="0" err="1">
                <a:solidFill>
                  <a:srgbClr val="F4E9DE"/>
                </a:solidFill>
                <a:latin typeface="Nunito"/>
                <a:ea typeface="Nunito"/>
                <a:cs typeface="Nunito"/>
                <a:sym typeface="Nunito"/>
              </a:rPr>
              <a:t>eficiente</a:t>
            </a:r>
            <a:r>
              <a:rPr lang="en-US" sz="1820" spc="-9" dirty="0">
                <a:solidFill>
                  <a:srgbClr val="F4E9DE"/>
                </a:solidFill>
                <a:latin typeface="Nunito"/>
                <a:ea typeface="Nunito"/>
                <a:cs typeface="Nunito"/>
                <a:sym typeface="Nunito"/>
              </a:rPr>
              <a:t> de </a:t>
            </a:r>
            <a:r>
              <a:rPr lang="en-US" sz="1820" spc="-9" dirty="0" err="1">
                <a:solidFill>
                  <a:srgbClr val="F4E9DE"/>
                </a:solidFill>
                <a:latin typeface="Nunito"/>
                <a:ea typeface="Nunito"/>
                <a:cs typeface="Nunito"/>
                <a:sym typeface="Nunito"/>
              </a:rPr>
              <a:t>intervenție</a:t>
            </a:r>
            <a:r>
              <a:rPr lang="en-US" sz="1820" spc="-9" dirty="0">
                <a:solidFill>
                  <a:srgbClr val="F4E9DE"/>
                </a:solidFill>
                <a:latin typeface="Nunito"/>
                <a:ea typeface="Nunito"/>
                <a:cs typeface="Nunito"/>
                <a:sym typeface="Nunito"/>
              </a:rPr>
              <a:t>.</a:t>
            </a:r>
          </a:p>
        </p:txBody>
      </p:sp>
      <p:grpSp>
        <p:nvGrpSpPr>
          <p:cNvPr id="15" name="Group 5">
            <a:extLst>
              <a:ext uri="{FF2B5EF4-FFF2-40B4-BE49-F238E27FC236}">
                <a16:creationId xmlns:a16="http://schemas.microsoft.com/office/drawing/2014/main" id="{473E647A-5851-E55E-7CBC-CF7A58EB197A}"/>
              </a:ext>
            </a:extLst>
          </p:cNvPr>
          <p:cNvGrpSpPr/>
          <p:nvPr/>
        </p:nvGrpSpPr>
        <p:grpSpPr>
          <a:xfrm>
            <a:off x="5717958" y="3159940"/>
            <a:ext cx="1413069" cy="1051783"/>
            <a:chOff x="0" y="0"/>
            <a:chExt cx="812800" cy="812800"/>
          </a:xfrm>
        </p:grpSpPr>
        <p:sp>
          <p:nvSpPr>
            <p:cNvPr id="16" name="Freeform 6">
              <a:extLst>
                <a:ext uri="{FF2B5EF4-FFF2-40B4-BE49-F238E27FC236}">
                  <a16:creationId xmlns:a16="http://schemas.microsoft.com/office/drawing/2014/main" id="{322FA3DD-0B0C-BD93-6F17-0605E55A203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B702B">
                    <a:alpha val="100000"/>
                  </a:srgbClr>
                </a:gs>
                <a:gs pos="100000">
                  <a:srgbClr val="FF8538">
                    <a:alpha val="100000"/>
                  </a:srgbClr>
                </a:gs>
              </a:gsLst>
              <a:lin ang="2700000"/>
            </a:gradFill>
          </p:spPr>
        </p:sp>
        <p:sp>
          <p:nvSpPr>
            <p:cNvPr id="17" name="TextBox 7">
              <a:extLst>
                <a:ext uri="{FF2B5EF4-FFF2-40B4-BE49-F238E27FC236}">
                  <a16:creationId xmlns:a16="http://schemas.microsoft.com/office/drawing/2014/main" id="{C28F7AC6-C3E6-982E-4FCD-0C5330341898}"/>
                </a:ext>
              </a:extLst>
            </p:cNvPr>
            <p:cNvSpPr txBox="1"/>
            <p:nvPr/>
          </p:nvSpPr>
          <p:spPr>
            <a:xfrm>
              <a:off x="76200" y="38100"/>
              <a:ext cx="660400" cy="698500"/>
            </a:xfrm>
            <a:prstGeom prst="rect">
              <a:avLst/>
            </a:prstGeom>
          </p:spPr>
          <p:txBody>
            <a:bodyPr lIns="50800" tIns="50800" rIns="50800" bIns="50800" rtlCol="0" anchor="ctr"/>
            <a:lstStyle/>
            <a:p>
              <a:pPr algn="ctr">
                <a:lnSpc>
                  <a:spcPts val="239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Freeform 2"/>
          <p:cNvSpPr/>
          <p:nvPr/>
        </p:nvSpPr>
        <p:spPr>
          <a:xfrm>
            <a:off x="6273051" y="1326052"/>
            <a:ext cx="4987158" cy="6233948"/>
          </a:xfrm>
          <a:custGeom>
            <a:avLst/>
            <a:gdLst/>
            <a:ahLst/>
            <a:cxnLst/>
            <a:rect l="l" t="t" r="r" b="b"/>
            <a:pathLst>
              <a:path w="4987158" h="6233948">
                <a:moveTo>
                  <a:pt x="0" y="0"/>
                </a:moveTo>
                <a:lnTo>
                  <a:pt x="4987158" y="0"/>
                </a:lnTo>
                <a:lnTo>
                  <a:pt x="4987158" y="6233948"/>
                </a:lnTo>
                <a:lnTo>
                  <a:pt x="0" y="6233948"/>
                </a:lnTo>
                <a:lnTo>
                  <a:pt x="0" y="0"/>
                </a:lnTo>
                <a:close/>
              </a:path>
            </a:pathLst>
          </a:custGeom>
          <a:blipFill>
            <a:blip r:embed="rId2">
              <a:alphaModFix amt="38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6199" y="-1"/>
            <a:ext cx="10833100" cy="1488629"/>
            <a:chOff x="0" y="0"/>
            <a:chExt cx="769442" cy="94087"/>
          </a:xfrm>
        </p:grpSpPr>
        <p:sp>
          <p:nvSpPr>
            <p:cNvPr id="4" name="Freeform 4"/>
            <p:cNvSpPr/>
            <p:nvPr/>
          </p:nvSpPr>
          <p:spPr>
            <a:xfrm>
              <a:off x="0" y="0"/>
              <a:ext cx="769442" cy="94087"/>
            </a:xfrm>
            <a:custGeom>
              <a:avLst/>
              <a:gdLst/>
              <a:ahLst/>
              <a:cxnLst/>
              <a:rect l="l" t="t" r="r" b="b"/>
              <a:pathLst>
                <a:path w="769442" h="94087">
                  <a:moveTo>
                    <a:pt x="0" y="0"/>
                  </a:moveTo>
                  <a:lnTo>
                    <a:pt x="769442" y="0"/>
                  </a:lnTo>
                  <a:lnTo>
                    <a:pt x="769442" y="94087"/>
                  </a:lnTo>
                  <a:lnTo>
                    <a:pt x="0" y="94087"/>
                  </a:lnTo>
                  <a:close/>
                </a:path>
              </a:pathLst>
            </a:custGeom>
            <a:gradFill rotWithShape="1">
              <a:gsLst>
                <a:gs pos="0">
                  <a:srgbClr val="FB702B">
                    <a:alpha val="100000"/>
                  </a:srgbClr>
                </a:gs>
                <a:gs pos="100000">
                  <a:srgbClr val="FF8538">
                    <a:alpha val="100000"/>
                  </a:srgbClr>
                </a:gs>
              </a:gsLst>
              <a:lin ang="2700000"/>
            </a:gradFill>
            <a:ln cap="sq">
              <a:noFill/>
              <a:prstDash val="solid"/>
              <a:miter/>
            </a:ln>
          </p:spPr>
        </p:sp>
        <p:sp>
          <p:nvSpPr>
            <p:cNvPr id="5" name="TextBox 5"/>
            <p:cNvSpPr txBox="1"/>
            <p:nvPr/>
          </p:nvSpPr>
          <p:spPr>
            <a:xfrm>
              <a:off x="0" y="57150"/>
              <a:ext cx="769442" cy="36937"/>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6" name="Group 6"/>
          <p:cNvGrpSpPr/>
          <p:nvPr/>
        </p:nvGrpSpPr>
        <p:grpSpPr>
          <a:xfrm>
            <a:off x="6437692" y="1648918"/>
            <a:ext cx="4057564" cy="5377778"/>
            <a:chOff x="0" y="0"/>
            <a:chExt cx="2344035" cy="3106716"/>
          </a:xfrm>
        </p:grpSpPr>
        <p:sp>
          <p:nvSpPr>
            <p:cNvPr id="7" name="Freeform 7"/>
            <p:cNvSpPr/>
            <p:nvPr/>
          </p:nvSpPr>
          <p:spPr>
            <a:xfrm>
              <a:off x="0" y="0"/>
              <a:ext cx="2344035" cy="3106716"/>
            </a:xfrm>
            <a:custGeom>
              <a:avLst/>
              <a:gdLst/>
              <a:ahLst/>
              <a:cxnLst/>
              <a:rect l="l" t="t" r="r" b="b"/>
              <a:pathLst>
                <a:path w="2344035" h="3106716">
                  <a:moveTo>
                    <a:pt x="72505" y="0"/>
                  </a:moveTo>
                  <a:lnTo>
                    <a:pt x="2271530" y="0"/>
                  </a:lnTo>
                  <a:cubicBezTo>
                    <a:pt x="2311573" y="0"/>
                    <a:pt x="2344035" y="32462"/>
                    <a:pt x="2344035" y="72505"/>
                  </a:cubicBezTo>
                  <a:lnTo>
                    <a:pt x="2344035" y="3034211"/>
                  </a:lnTo>
                  <a:cubicBezTo>
                    <a:pt x="2344035" y="3074254"/>
                    <a:pt x="2311573" y="3106716"/>
                    <a:pt x="2271530" y="3106716"/>
                  </a:cubicBezTo>
                  <a:lnTo>
                    <a:pt x="72505" y="3106716"/>
                  </a:lnTo>
                  <a:cubicBezTo>
                    <a:pt x="32462" y="3106716"/>
                    <a:pt x="0" y="3074254"/>
                    <a:pt x="0" y="3034211"/>
                  </a:cubicBezTo>
                  <a:lnTo>
                    <a:pt x="0" y="72505"/>
                  </a:lnTo>
                  <a:cubicBezTo>
                    <a:pt x="0" y="32462"/>
                    <a:pt x="32462" y="0"/>
                    <a:pt x="72505" y="0"/>
                  </a:cubicBezTo>
                  <a:close/>
                </a:path>
              </a:pathLst>
            </a:custGeom>
            <a:gradFill rotWithShape="1">
              <a:gsLst>
                <a:gs pos="0">
                  <a:srgbClr val="FB702B">
                    <a:alpha val="100000"/>
                  </a:srgbClr>
                </a:gs>
                <a:gs pos="100000">
                  <a:srgbClr val="FF8538">
                    <a:alpha val="100000"/>
                  </a:srgbClr>
                </a:gs>
              </a:gsLst>
              <a:lin ang="2700000"/>
            </a:gradFill>
            <a:ln cap="rnd">
              <a:noFill/>
              <a:prstDash val="solid"/>
              <a:round/>
            </a:ln>
          </p:spPr>
        </p:sp>
        <p:sp>
          <p:nvSpPr>
            <p:cNvPr id="8" name="TextBox 8"/>
            <p:cNvSpPr txBox="1"/>
            <p:nvPr/>
          </p:nvSpPr>
          <p:spPr>
            <a:xfrm>
              <a:off x="0" y="57150"/>
              <a:ext cx="2344035" cy="3049566"/>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9" name="Group 9"/>
          <p:cNvGrpSpPr/>
          <p:nvPr/>
        </p:nvGrpSpPr>
        <p:grpSpPr>
          <a:xfrm>
            <a:off x="244464" y="1592336"/>
            <a:ext cx="3211611" cy="3100313"/>
            <a:chOff x="0" y="0"/>
            <a:chExt cx="812800" cy="812800"/>
          </a:xfrm>
        </p:grpSpPr>
        <p:sp>
          <p:nvSpPr>
            <p:cNvPr id="10" name="Freeform 10"/>
            <p:cNvSpPr/>
            <p:nvPr/>
          </p:nvSpPr>
          <p:spPr>
            <a:xfrm>
              <a:off x="0" y="0"/>
              <a:ext cx="812800" cy="812800"/>
            </a:xfrm>
            <a:custGeom>
              <a:avLst/>
              <a:gdLst/>
              <a:ahLst/>
              <a:cxnLst/>
              <a:rect l="l" t="t" r="r" b="b"/>
              <a:pathLst>
                <a:path w="812800" h="812800">
                  <a:moveTo>
                    <a:pt x="43940" y="0"/>
                  </a:moveTo>
                  <a:lnTo>
                    <a:pt x="768860" y="0"/>
                  </a:lnTo>
                  <a:cubicBezTo>
                    <a:pt x="780513" y="0"/>
                    <a:pt x="791690" y="4629"/>
                    <a:pt x="799930" y="12870"/>
                  </a:cubicBezTo>
                  <a:cubicBezTo>
                    <a:pt x="808171" y="21110"/>
                    <a:pt x="812800" y="32287"/>
                    <a:pt x="812800" y="43940"/>
                  </a:cubicBezTo>
                  <a:lnTo>
                    <a:pt x="812800" y="768860"/>
                  </a:lnTo>
                  <a:cubicBezTo>
                    <a:pt x="812800" y="780513"/>
                    <a:pt x="808171" y="791690"/>
                    <a:pt x="799930" y="799930"/>
                  </a:cubicBezTo>
                  <a:cubicBezTo>
                    <a:pt x="791690" y="808171"/>
                    <a:pt x="780513" y="812800"/>
                    <a:pt x="768860" y="812800"/>
                  </a:cubicBezTo>
                  <a:lnTo>
                    <a:pt x="43940" y="812800"/>
                  </a:lnTo>
                  <a:cubicBezTo>
                    <a:pt x="32287" y="812800"/>
                    <a:pt x="21110" y="808171"/>
                    <a:pt x="12870" y="799930"/>
                  </a:cubicBezTo>
                  <a:cubicBezTo>
                    <a:pt x="4629" y="791690"/>
                    <a:pt x="0" y="780513"/>
                    <a:pt x="0" y="768860"/>
                  </a:cubicBezTo>
                  <a:lnTo>
                    <a:pt x="0" y="43940"/>
                  </a:lnTo>
                  <a:cubicBezTo>
                    <a:pt x="0" y="32287"/>
                    <a:pt x="4629" y="21110"/>
                    <a:pt x="12870" y="12870"/>
                  </a:cubicBezTo>
                  <a:cubicBezTo>
                    <a:pt x="21110" y="4629"/>
                    <a:pt x="32287" y="0"/>
                    <a:pt x="43940" y="0"/>
                  </a:cubicBezTo>
                  <a:close/>
                </a:path>
              </a:pathLst>
            </a:custGeom>
            <a:blipFill>
              <a:blip r:embed="rId4"/>
              <a:stretch>
                <a:fillRect l="-16758" r="-16758"/>
              </a:stretch>
            </a:blipFill>
          </p:spPr>
        </p:sp>
      </p:grpSp>
      <p:grpSp>
        <p:nvGrpSpPr>
          <p:cNvPr id="11" name="Group 11"/>
          <p:cNvGrpSpPr/>
          <p:nvPr/>
        </p:nvGrpSpPr>
        <p:grpSpPr>
          <a:xfrm>
            <a:off x="3620717" y="1790692"/>
            <a:ext cx="2652334" cy="2749557"/>
            <a:chOff x="0" y="0"/>
            <a:chExt cx="812800" cy="812800"/>
          </a:xfrm>
        </p:grpSpPr>
        <p:sp>
          <p:nvSpPr>
            <p:cNvPr id="12" name="Freeform 12"/>
            <p:cNvSpPr/>
            <p:nvPr/>
          </p:nvSpPr>
          <p:spPr>
            <a:xfrm>
              <a:off x="0" y="0"/>
              <a:ext cx="812800" cy="812800"/>
            </a:xfrm>
            <a:custGeom>
              <a:avLst/>
              <a:gdLst/>
              <a:ahLst/>
              <a:cxnLst/>
              <a:rect l="l" t="t" r="r" b="b"/>
              <a:pathLst>
                <a:path w="812800" h="812800">
                  <a:moveTo>
                    <a:pt x="49621" y="0"/>
                  </a:moveTo>
                  <a:lnTo>
                    <a:pt x="763179" y="0"/>
                  </a:lnTo>
                  <a:cubicBezTo>
                    <a:pt x="776339" y="0"/>
                    <a:pt x="788960" y="5228"/>
                    <a:pt x="798266" y="14534"/>
                  </a:cubicBezTo>
                  <a:cubicBezTo>
                    <a:pt x="807572" y="23840"/>
                    <a:pt x="812800" y="36461"/>
                    <a:pt x="812800" y="49621"/>
                  </a:cubicBezTo>
                  <a:lnTo>
                    <a:pt x="812800" y="763179"/>
                  </a:lnTo>
                  <a:cubicBezTo>
                    <a:pt x="812800" y="776339"/>
                    <a:pt x="807572" y="788960"/>
                    <a:pt x="798266" y="798266"/>
                  </a:cubicBezTo>
                  <a:cubicBezTo>
                    <a:pt x="788960" y="807572"/>
                    <a:pt x="776339" y="812800"/>
                    <a:pt x="763179" y="812800"/>
                  </a:cubicBezTo>
                  <a:lnTo>
                    <a:pt x="49621" y="812800"/>
                  </a:lnTo>
                  <a:cubicBezTo>
                    <a:pt x="36461" y="812800"/>
                    <a:pt x="23840" y="807572"/>
                    <a:pt x="14534" y="798266"/>
                  </a:cubicBezTo>
                  <a:cubicBezTo>
                    <a:pt x="5228" y="788960"/>
                    <a:pt x="0" y="776339"/>
                    <a:pt x="0" y="763179"/>
                  </a:cubicBezTo>
                  <a:lnTo>
                    <a:pt x="0" y="49621"/>
                  </a:lnTo>
                  <a:cubicBezTo>
                    <a:pt x="0" y="36461"/>
                    <a:pt x="5228" y="23840"/>
                    <a:pt x="14534" y="14534"/>
                  </a:cubicBezTo>
                  <a:cubicBezTo>
                    <a:pt x="23840" y="5228"/>
                    <a:pt x="36461" y="0"/>
                    <a:pt x="49621" y="0"/>
                  </a:cubicBezTo>
                  <a:close/>
                </a:path>
              </a:pathLst>
            </a:custGeom>
            <a:blipFill>
              <a:blip r:embed="rId5"/>
              <a:stretch>
                <a:fillRect l="-16716" r="-16716"/>
              </a:stretch>
            </a:blipFill>
          </p:spPr>
        </p:sp>
      </p:grpSp>
      <p:grpSp>
        <p:nvGrpSpPr>
          <p:cNvPr id="13" name="Group 13"/>
          <p:cNvGrpSpPr/>
          <p:nvPr/>
        </p:nvGrpSpPr>
        <p:grpSpPr>
          <a:xfrm>
            <a:off x="416788" y="4811223"/>
            <a:ext cx="5718382" cy="2432039"/>
            <a:chOff x="0" y="0"/>
            <a:chExt cx="1634923" cy="695336"/>
          </a:xfrm>
        </p:grpSpPr>
        <p:sp>
          <p:nvSpPr>
            <p:cNvPr id="14" name="Freeform 14"/>
            <p:cNvSpPr/>
            <p:nvPr/>
          </p:nvSpPr>
          <p:spPr>
            <a:xfrm>
              <a:off x="0" y="0"/>
              <a:ext cx="1634923" cy="695336"/>
            </a:xfrm>
            <a:custGeom>
              <a:avLst/>
              <a:gdLst/>
              <a:ahLst/>
              <a:cxnLst/>
              <a:rect l="l" t="t" r="r" b="b"/>
              <a:pathLst>
                <a:path w="1634923" h="695336">
                  <a:moveTo>
                    <a:pt x="23016" y="0"/>
                  </a:moveTo>
                  <a:lnTo>
                    <a:pt x="1611908" y="0"/>
                  </a:lnTo>
                  <a:cubicBezTo>
                    <a:pt x="1624619" y="0"/>
                    <a:pt x="1634923" y="10304"/>
                    <a:pt x="1634923" y="23016"/>
                  </a:cubicBezTo>
                  <a:lnTo>
                    <a:pt x="1634923" y="672320"/>
                  </a:lnTo>
                  <a:cubicBezTo>
                    <a:pt x="1634923" y="685032"/>
                    <a:pt x="1624619" y="695336"/>
                    <a:pt x="1611908" y="695336"/>
                  </a:cubicBezTo>
                  <a:lnTo>
                    <a:pt x="23016" y="695336"/>
                  </a:lnTo>
                  <a:cubicBezTo>
                    <a:pt x="10304" y="695336"/>
                    <a:pt x="0" y="685032"/>
                    <a:pt x="0" y="672320"/>
                  </a:cubicBezTo>
                  <a:lnTo>
                    <a:pt x="0" y="23016"/>
                  </a:lnTo>
                  <a:cubicBezTo>
                    <a:pt x="0" y="10304"/>
                    <a:pt x="10304" y="0"/>
                    <a:pt x="23016" y="0"/>
                  </a:cubicBezTo>
                  <a:close/>
                </a:path>
              </a:pathLst>
            </a:custGeom>
            <a:blipFill>
              <a:blip r:embed="rId6"/>
              <a:stretch>
                <a:fillRect l="-1482" t="-11133" r="-1482"/>
              </a:stretch>
            </a:blipFill>
          </p:spPr>
        </p:sp>
      </p:grpSp>
      <p:sp>
        <p:nvSpPr>
          <p:cNvPr id="15" name="TextBox 15"/>
          <p:cNvSpPr txBox="1"/>
          <p:nvPr/>
        </p:nvSpPr>
        <p:spPr>
          <a:xfrm>
            <a:off x="6656337" y="2132973"/>
            <a:ext cx="3620275" cy="4131665"/>
          </a:xfrm>
          <a:prstGeom prst="rect">
            <a:avLst/>
          </a:prstGeom>
        </p:spPr>
        <p:txBody>
          <a:bodyPr lIns="0" tIns="0" rIns="0" bIns="0" rtlCol="0" anchor="t">
            <a:spAutoFit/>
          </a:bodyPr>
          <a:lstStyle/>
          <a:p>
            <a:pPr marL="0" lvl="0" indent="0" algn="just">
              <a:lnSpc>
                <a:spcPts val="2220"/>
              </a:lnSpc>
            </a:pPr>
            <a:r>
              <a:rPr lang="en-US" sz="1586" spc="-7">
                <a:solidFill>
                  <a:srgbClr val="F4E9DE"/>
                </a:solidFill>
                <a:latin typeface="Nunito"/>
                <a:ea typeface="Nunito"/>
                <a:cs typeface="Nunito"/>
                <a:sym typeface="Nunito"/>
              </a:rPr>
              <a:t>Asociația ADEPT, în parteneriat cu Asociația PAS ALTERNATIV și cu Poliția Capitalei, derulează o campanie de advocacy pentru prevenirea și combaterea violenței asupra femeilor și fetelor, vizând combaterea normalizării violenței și dezvoltarea unor mecanisme locale de prevenție prin colaborare interinstituțională cu poliția și DGASPC. Campania urmărește creșterea nivelului de informare și formare a elevilor, părinților și profesioniștilor din educație și domeniul social, pentru recunoașterea, prevenirea și intervenția timpurie în cazurile de violență domestică.</a:t>
            </a:r>
          </a:p>
        </p:txBody>
      </p:sp>
      <p:sp>
        <p:nvSpPr>
          <p:cNvPr id="16" name="TextBox 16"/>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222222"/>
                </a:solidFill>
                <a:latin typeface="Roboto"/>
                <a:ea typeface="Roboto"/>
                <a:cs typeface="Roboto"/>
                <a:sym typeface="Roboto"/>
              </a:rPr>
              <a:t>pn</a:t>
            </a:r>
          </a:p>
        </p:txBody>
      </p:sp>
      <p:sp>
        <p:nvSpPr>
          <p:cNvPr id="17" name="TextBox 17"/>
          <p:cNvSpPr txBox="1"/>
          <p:nvPr/>
        </p:nvSpPr>
        <p:spPr>
          <a:xfrm>
            <a:off x="756000" y="411463"/>
            <a:ext cx="9086500" cy="1061829"/>
          </a:xfrm>
          <a:prstGeom prst="rect">
            <a:avLst/>
          </a:prstGeom>
        </p:spPr>
        <p:txBody>
          <a:bodyPr wrap="square" lIns="0" tIns="0" rIns="0" bIns="0" rtlCol="0" anchor="t">
            <a:spAutoFit/>
          </a:bodyPr>
          <a:lstStyle/>
          <a:p>
            <a:pPr algn="ctr">
              <a:lnSpc>
                <a:spcPct val="150000"/>
              </a:lnSpc>
              <a:spcBef>
                <a:spcPct val="0"/>
              </a:spcBef>
            </a:pPr>
            <a:r>
              <a:rPr lang="en-US" sz="2195" b="1" dirty="0">
                <a:solidFill>
                  <a:srgbClr val="FEDD0C"/>
                </a:solidFill>
                <a:latin typeface="Nunito Bold"/>
                <a:ea typeface="Nunito Bold"/>
                <a:cs typeface="Nunito Bold"/>
                <a:sym typeface="Nunito Bold"/>
              </a:rPr>
              <a:t>„</a:t>
            </a:r>
            <a:r>
              <a:rPr lang="en-US" sz="2400" b="1" i="1" dirty="0" err="1">
                <a:solidFill>
                  <a:srgbClr val="FEDD0C"/>
                </a:solidFill>
                <a:latin typeface="Nunito Bold"/>
                <a:ea typeface="Nunito Bold"/>
                <a:cs typeface="Nunito Bold"/>
                <a:sym typeface="Nunito Bold"/>
              </a:rPr>
              <a:t>Împreună</a:t>
            </a:r>
            <a:r>
              <a:rPr lang="en-US" sz="2400" b="1" i="1" dirty="0">
                <a:solidFill>
                  <a:srgbClr val="FEDD0C"/>
                </a:solidFill>
                <a:latin typeface="Nunito Bold"/>
                <a:ea typeface="Nunito Bold"/>
                <a:cs typeface="Nunito Bold"/>
                <a:sym typeface="Nunito Bold"/>
              </a:rPr>
              <a:t> </a:t>
            </a:r>
            <a:r>
              <a:rPr lang="en-US" sz="2400" b="1" i="1" dirty="0" err="1">
                <a:solidFill>
                  <a:srgbClr val="FEDD0C"/>
                </a:solidFill>
                <a:latin typeface="Nunito Bold"/>
                <a:ea typeface="Nunito Bold"/>
                <a:cs typeface="Nunito Bold"/>
                <a:sym typeface="Nunito Bold"/>
              </a:rPr>
              <a:t>împotriva</a:t>
            </a:r>
            <a:r>
              <a:rPr lang="en-US" sz="2400" b="1" i="1" dirty="0">
                <a:solidFill>
                  <a:srgbClr val="FEDD0C"/>
                </a:solidFill>
                <a:latin typeface="Nunito Bold"/>
                <a:ea typeface="Nunito Bold"/>
                <a:cs typeface="Nunito Bold"/>
                <a:sym typeface="Nunito Bold"/>
              </a:rPr>
              <a:t> </a:t>
            </a:r>
            <a:r>
              <a:rPr lang="en-US" sz="2400" b="1" i="1" dirty="0" err="1">
                <a:solidFill>
                  <a:srgbClr val="FEDD0C"/>
                </a:solidFill>
                <a:latin typeface="Nunito Bold"/>
                <a:ea typeface="Nunito Bold"/>
                <a:cs typeface="Nunito Bold"/>
                <a:sym typeface="Nunito Bold"/>
              </a:rPr>
              <a:t>violenței</a:t>
            </a:r>
            <a:r>
              <a:rPr lang="en-US" sz="2400" b="1" i="1" dirty="0">
                <a:solidFill>
                  <a:srgbClr val="FEDD0C"/>
                </a:solidFill>
                <a:latin typeface="Nunito Bold"/>
                <a:ea typeface="Nunito Bold"/>
                <a:cs typeface="Nunito Bold"/>
                <a:sym typeface="Nunito Bold"/>
              </a:rPr>
              <a:t>. </a:t>
            </a:r>
            <a:endParaRPr lang="ro-RO" sz="2400" b="1" i="1" dirty="0">
              <a:solidFill>
                <a:srgbClr val="FEDD0C"/>
              </a:solidFill>
              <a:latin typeface="Nunito Bold"/>
              <a:ea typeface="Nunito Bold"/>
              <a:cs typeface="Nunito Bold"/>
              <a:sym typeface="Nunito Bold"/>
            </a:endParaRPr>
          </a:p>
          <a:p>
            <a:pPr algn="ctr">
              <a:lnSpc>
                <a:spcPct val="150000"/>
              </a:lnSpc>
              <a:spcBef>
                <a:spcPct val="0"/>
              </a:spcBef>
            </a:pPr>
            <a:r>
              <a:rPr lang="en-US" sz="2400" b="1" i="1" dirty="0" err="1">
                <a:solidFill>
                  <a:srgbClr val="FEDD0C"/>
                </a:solidFill>
                <a:latin typeface="Nunito Bold"/>
                <a:ea typeface="Nunito Bold"/>
                <a:cs typeface="Nunito Bold"/>
                <a:sym typeface="Nunito Bold"/>
              </a:rPr>
              <a:t>Comunități</a:t>
            </a:r>
            <a:r>
              <a:rPr lang="en-US" sz="2400" b="1" i="1" dirty="0">
                <a:solidFill>
                  <a:srgbClr val="FEDD0C"/>
                </a:solidFill>
                <a:latin typeface="Nunito Bold"/>
                <a:ea typeface="Nunito Bold"/>
                <a:cs typeface="Nunito Bold"/>
                <a:sym typeface="Nunito Bold"/>
              </a:rPr>
              <a:t> care </a:t>
            </a:r>
            <a:r>
              <a:rPr lang="en-US" sz="2400" b="1" i="1" dirty="0" err="1">
                <a:solidFill>
                  <a:srgbClr val="FEDD0C"/>
                </a:solidFill>
                <a:latin typeface="Nunito Bold"/>
                <a:ea typeface="Nunito Bold"/>
                <a:cs typeface="Nunito Bold"/>
                <a:sym typeface="Nunito Bold"/>
              </a:rPr>
              <a:t>protejează</a:t>
            </a:r>
            <a:r>
              <a:rPr lang="en-US" sz="2400" b="1" i="1" dirty="0">
                <a:solidFill>
                  <a:srgbClr val="FEDD0C"/>
                </a:solidFill>
                <a:latin typeface="Nunito Bold"/>
                <a:ea typeface="Nunito Bold"/>
                <a:cs typeface="Nunito Bold"/>
                <a:sym typeface="Nunito Bold"/>
              </a:rPr>
              <a:t> </a:t>
            </a:r>
            <a:r>
              <a:rPr lang="en-US" sz="2400" b="1" i="1" dirty="0" err="1">
                <a:solidFill>
                  <a:srgbClr val="FEDD0C"/>
                </a:solidFill>
                <a:latin typeface="Nunito Bold"/>
                <a:ea typeface="Nunito Bold"/>
                <a:cs typeface="Nunito Bold"/>
                <a:sym typeface="Nunito Bold"/>
              </a:rPr>
              <a:t>tinerii</a:t>
            </a:r>
            <a:r>
              <a:rPr lang="en-US" sz="2400" b="1" i="1" dirty="0">
                <a:solidFill>
                  <a:srgbClr val="FEDD0C"/>
                </a:solidFill>
                <a:latin typeface="Nunito Bold"/>
                <a:ea typeface="Nunito Bold"/>
                <a:cs typeface="Nunito Bold"/>
                <a:sym typeface="Nunito Bold"/>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4785546" cy="7556500"/>
            <a:chOff x="0" y="0"/>
            <a:chExt cx="2806200" cy="5037734"/>
          </a:xfrm>
        </p:grpSpPr>
        <p:sp>
          <p:nvSpPr>
            <p:cNvPr id="3" name="Freeform 3"/>
            <p:cNvSpPr/>
            <p:nvPr/>
          </p:nvSpPr>
          <p:spPr>
            <a:xfrm>
              <a:off x="0" y="0"/>
              <a:ext cx="2806200" cy="5037734"/>
            </a:xfrm>
            <a:custGeom>
              <a:avLst/>
              <a:gdLst/>
              <a:ahLst/>
              <a:cxnLst/>
              <a:rect l="l" t="t" r="r" b="b"/>
              <a:pathLst>
                <a:path w="2806200" h="5037734">
                  <a:moveTo>
                    <a:pt x="60564" y="0"/>
                  </a:moveTo>
                  <a:lnTo>
                    <a:pt x="2745636" y="0"/>
                  </a:lnTo>
                  <a:cubicBezTo>
                    <a:pt x="2761699" y="0"/>
                    <a:pt x="2777104" y="6381"/>
                    <a:pt x="2788462" y="17739"/>
                  </a:cubicBezTo>
                  <a:cubicBezTo>
                    <a:pt x="2799819" y="29097"/>
                    <a:pt x="2806200" y="44501"/>
                    <a:pt x="2806200" y="60564"/>
                  </a:cubicBezTo>
                  <a:lnTo>
                    <a:pt x="2806200" y="4977170"/>
                  </a:lnTo>
                  <a:cubicBezTo>
                    <a:pt x="2806200" y="4993233"/>
                    <a:pt x="2799819" y="5008637"/>
                    <a:pt x="2788462" y="5019995"/>
                  </a:cubicBezTo>
                  <a:cubicBezTo>
                    <a:pt x="2777104" y="5031353"/>
                    <a:pt x="2761699" y="5037734"/>
                    <a:pt x="2745636" y="5037734"/>
                  </a:cubicBezTo>
                  <a:lnTo>
                    <a:pt x="60564" y="5037734"/>
                  </a:lnTo>
                  <a:cubicBezTo>
                    <a:pt x="44501" y="5037734"/>
                    <a:pt x="29097" y="5031353"/>
                    <a:pt x="17739" y="5019995"/>
                  </a:cubicBezTo>
                  <a:cubicBezTo>
                    <a:pt x="6381" y="5008637"/>
                    <a:pt x="0" y="4993233"/>
                    <a:pt x="0" y="4977170"/>
                  </a:cubicBezTo>
                  <a:lnTo>
                    <a:pt x="0" y="60564"/>
                  </a:lnTo>
                  <a:cubicBezTo>
                    <a:pt x="0" y="44501"/>
                    <a:pt x="6381" y="29097"/>
                    <a:pt x="17739" y="17739"/>
                  </a:cubicBezTo>
                  <a:cubicBezTo>
                    <a:pt x="29097" y="6381"/>
                    <a:pt x="44501" y="0"/>
                    <a:pt x="60564"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4" name="TextBox 4"/>
            <p:cNvSpPr txBox="1"/>
            <p:nvPr/>
          </p:nvSpPr>
          <p:spPr>
            <a:xfrm>
              <a:off x="0" y="57150"/>
              <a:ext cx="2806200" cy="4980584"/>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5" name="Group 5"/>
          <p:cNvGrpSpPr/>
          <p:nvPr/>
        </p:nvGrpSpPr>
        <p:grpSpPr>
          <a:xfrm>
            <a:off x="4785545" y="752549"/>
            <a:ext cx="5146566" cy="2573283"/>
            <a:chOff x="0" y="0"/>
            <a:chExt cx="812800" cy="406400"/>
          </a:xfrm>
        </p:grpSpPr>
        <p:sp>
          <p:nvSpPr>
            <p:cNvPr id="6" name="Freeform 6"/>
            <p:cNvSpPr/>
            <p:nvPr/>
          </p:nvSpPr>
          <p:spPr>
            <a:xfrm>
              <a:off x="0" y="0"/>
              <a:ext cx="812800" cy="406400"/>
            </a:xfrm>
            <a:custGeom>
              <a:avLst/>
              <a:gdLst/>
              <a:ahLst/>
              <a:cxnLst/>
              <a:rect l="l" t="t" r="r" b="b"/>
              <a:pathLst>
                <a:path w="812800" h="406400">
                  <a:moveTo>
                    <a:pt x="609600" y="0"/>
                  </a:moveTo>
                  <a:cubicBezTo>
                    <a:pt x="721830" y="0"/>
                    <a:pt x="812800" y="90970"/>
                    <a:pt x="812800" y="203200"/>
                  </a:cubicBezTo>
                  <a:cubicBezTo>
                    <a:pt x="812800" y="315430"/>
                    <a:pt x="721830" y="406400"/>
                    <a:pt x="609600" y="406400"/>
                  </a:cubicBezTo>
                  <a:lnTo>
                    <a:pt x="203200" y="406400"/>
                  </a:lnTo>
                  <a:cubicBezTo>
                    <a:pt x="90970" y="406400"/>
                    <a:pt x="0" y="315430"/>
                    <a:pt x="0" y="203200"/>
                  </a:cubicBezTo>
                  <a:cubicBezTo>
                    <a:pt x="0" y="90970"/>
                    <a:pt x="90970" y="0"/>
                    <a:pt x="203200" y="0"/>
                  </a:cubicBezTo>
                  <a:lnTo>
                    <a:pt x="609600" y="0"/>
                  </a:lnTo>
                </a:path>
              </a:pathLst>
            </a:custGeom>
            <a:blipFill>
              <a:blip r:embed="rId2"/>
              <a:stretch>
                <a:fillRect t="-6319" b="-6319"/>
              </a:stretch>
            </a:blipFill>
          </p:spPr>
        </p:sp>
      </p:grpSp>
      <p:grpSp>
        <p:nvGrpSpPr>
          <p:cNvPr id="7" name="Group 7"/>
          <p:cNvGrpSpPr/>
          <p:nvPr/>
        </p:nvGrpSpPr>
        <p:grpSpPr>
          <a:xfrm>
            <a:off x="4632368" y="3596628"/>
            <a:ext cx="5452920" cy="2573284"/>
            <a:chOff x="0" y="0"/>
            <a:chExt cx="812800" cy="406400"/>
          </a:xfrm>
        </p:grpSpPr>
        <p:sp>
          <p:nvSpPr>
            <p:cNvPr id="8" name="Freeform 8"/>
            <p:cNvSpPr/>
            <p:nvPr/>
          </p:nvSpPr>
          <p:spPr>
            <a:xfrm>
              <a:off x="0" y="0"/>
              <a:ext cx="812800" cy="406400"/>
            </a:xfrm>
            <a:custGeom>
              <a:avLst/>
              <a:gdLst/>
              <a:ahLst/>
              <a:cxnLst/>
              <a:rect l="l" t="t" r="r" b="b"/>
              <a:pathLst>
                <a:path w="812800" h="406400">
                  <a:moveTo>
                    <a:pt x="609600" y="0"/>
                  </a:moveTo>
                  <a:cubicBezTo>
                    <a:pt x="721830" y="0"/>
                    <a:pt x="812800" y="90970"/>
                    <a:pt x="812800" y="203200"/>
                  </a:cubicBezTo>
                  <a:cubicBezTo>
                    <a:pt x="812800" y="315430"/>
                    <a:pt x="721830" y="406400"/>
                    <a:pt x="609600" y="406400"/>
                  </a:cubicBezTo>
                  <a:lnTo>
                    <a:pt x="203200" y="406400"/>
                  </a:lnTo>
                  <a:cubicBezTo>
                    <a:pt x="90970" y="406400"/>
                    <a:pt x="0" y="315430"/>
                    <a:pt x="0" y="203200"/>
                  </a:cubicBezTo>
                  <a:cubicBezTo>
                    <a:pt x="0" y="90970"/>
                    <a:pt x="90970" y="0"/>
                    <a:pt x="203200" y="0"/>
                  </a:cubicBezTo>
                  <a:lnTo>
                    <a:pt x="609600" y="0"/>
                  </a:lnTo>
                </a:path>
              </a:pathLst>
            </a:custGeom>
            <a:blipFill>
              <a:blip r:embed="rId3"/>
              <a:stretch>
                <a:fillRect t="-13753" r="-1752" b="-718"/>
              </a:stretch>
            </a:blipFill>
          </p:spPr>
        </p:sp>
      </p:grpSp>
      <p:sp>
        <p:nvSpPr>
          <p:cNvPr id="9" name="TextBox 9"/>
          <p:cNvSpPr txBox="1"/>
          <p:nvPr/>
        </p:nvSpPr>
        <p:spPr>
          <a:xfrm>
            <a:off x="727988" y="6882974"/>
            <a:ext cx="1154223" cy="143722"/>
          </a:xfrm>
          <a:prstGeom prst="rect">
            <a:avLst/>
          </a:prstGeom>
        </p:spPr>
        <p:txBody>
          <a:bodyPr lIns="0" tIns="0" rIns="0" bIns="0" rtlCol="0" anchor="t">
            <a:spAutoFit/>
          </a:bodyPr>
          <a:lstStyle/>
          <a:p>
            <a:pPr marL="0" lvl="0" indent="0" algn="just">
              <a:lnSpc>
                <a:spcPts val="1120"/>
              </a:lnSpc>
            </a:pPr>
            <a:r>
              <a:rPr lang="en-US" sz="800" spc="-4">
                <a:solidFill>
                  <a:srgbClr val="FEDD0C"/>
                </a:solidFill>
                <a:latin typeface="Roboto"/>
                <a:ea typeface="Roboto"/>
                <a:cs typeface="Roboto"/>
                <a:sym typeface="Roboto"/>
              </a:rPr>
              <a:t>pn</a:t>
            </a:r>
          </a:p>
        </p:txBody>
      </p:sp>
      <p:sp>
        <p:nvSpPr>
          <p:cNvPr id="10" name="TextBox 10"/>
          <p:cNvSpPr txBox="1"/>
          <p:nvPr/>
        </p:nvSpPr>
        <p:spPr>
          <a:xfrm>
            <a:off x="4822348" y="-826439"/>
            <a:ext cx="1043821" cy="154305"/>
          </a:xfrm>
          <a:prstGeom prst="rect">
            <a:avLst/>
          </a:prstGeom>
        </p:spPr>
        <p:txBody>
          <a:bodyPr lIns="0" tIns="0" rIns="0" bIns="0" rtlCol="0" anchor="t">
            <a:spAutoFit/>
          </a:bodyPr>
          <a:lstStyle/>
          <a:p>
            <a:pPr algn="ctr">
              <a:lnSpc>
                <a:spcPts val="1200"/>
              </a:lnSpc>
              <a:spcBef>
                <a:spcPct val="0"/>
              </a:spcBef>
            </a:pPr>
            <a:r>
              <a:rPr lang="en-US" sz="1200" b="1">
                <a:solidFill>
                  <a:srgbClr val="000000"/>
                </a:solidFill>
                <a:latin typeface="Nunito Bold"/>
                <a:ea typeface="Nunito Bold"/>
                <a:cs typeface="Nunito Bold"/>
                <a:sym typeface="Nunito Bold"/>
              </a:rPr>
              <a:t>Information 01</a:t>
            </a:r>
          </a:p>
        </p:txBody>
      </p:sp>
      <p:sp>
        <p:nvSpPr>
          <p:cNvPr id="11" name="TextBox 11"/>
          <p:cNvSpPr txBox="1"/>
          <p:nvPr/>
        </p:nvSpPr>
        <p:spPr>
          <a:xfrm>
            <a:off x="0" y="373718"/>
            <a:ext cx="4159715" cy="1246431"/>
          </a:xfrm>
          <a:prstGeom prst="rect">
            <a:avLst/>
          </a:prstGeom>
        </p:spPr>
        <p:txBody>
          <a:bodyPr lIns="0" tIns="0" rIns="0" bIns="0" rtlCol="0" anchor="t">
            <a:spAutoFit/>
          </a:bodyPr>
          <a:lstStyle/>
          <a:p>
            <a:pPr algn="ctr">
              <a:lnSpc>
                <a:spcPts val="2399"/>
              </a:lnSpc>
              <a:spcBef>
                <a:spcPct val="0"/>
              </a:spcBef>
            </a:pPr>
            <a:r>
              <a:rPr lang="en-US" sz="2399" b="1" dirty="0" err="1">
                <a:solidFill>
                  <a:srgbClr val="FEDD0C"/>
                </a:solidFill>
                <a:latin typeface="Nunito Bold"/>
                <a:ea typeface="Nunito Bold"/>
                <a:cs typeface="Nunito Bold"/>
                <a:sym typeface="Nunito Bold"/>
              </a:rPr>
              <a:t>Conferința</a:t>
            </a:r>
            <a:r>
              <a:rPr lang="en-US" sz="2399" b="1" dirty="0">
                <a:solidFill>
                  <a:srgbClr val="FEDD0C"/>
                </a:solidFill>
                <a:latin typeface="Nunito Bold"/>
                <a:ea typeface="Nunito Bold"/>
                <a:cs typeface="Nunito Bold"/>
                <a:sym typeface="Nunito Bold"/>
              </a:rPr>
              <a:t>: </a:t>
            </a:r>
            <a:r>
              <a:rPr lang="en-US" sz="2399" b="1" i="1" dirty="0" err="1">
                <a:solidFill>
                  <a:srgbClr val="FEDD0C"/>
                </a:solidFill>
                <a:latin typeface="Nunito Bold Italics"/>
                <a:ea typeface="Nunito Bold Italics"/>
                <a:cs typeface="Nunito Bold Italics"/>
                <a:sym typeface="Nunito Bold Italics"/>
              </a:rPr>
              <a:t>Înțelegerea</a:t>
            </a:r>
            <a:r>
              <a:rPr lang="en-US" sz="2399" b="1" i="1" dirty="0">
                <a:solidFill>
                  <a:srgbClr val="FEDD0C"/>
                </a:solidFill>
                <a:latin typeface="Nunito Bold Italics"/>
                <a:ea typeface="Nunito Bold Italics"/>
                <a:cs typeface="Nunito Bold Italics"/>
                <a:sym typeface="Nunito Bold Italics"/>
              </a:rPr>
              <a:t> </a:t>
            </a:r>
            <a:r>
              <a:rPr lang="ro-RO" sz="2399" b="1" i="1" dirty="0">
                <a:solidFill>
                  <a:srgbClr val="FEDD0C"/>
                </a:solidFill>
                <a:latin typeface="Nunito Bold Italics"/>
                <a:ea typeface="Nunito Bold Italics"/>
                <a:cs typeface="Nunito Bold Italics"/>
                <a:sym typeface="Nunito Bold Italics"/>
              </a:rPr>
              <a:t>c</a:t>
            </a:r>
            <a:r>
              <a:rPr lang="en-US" sz="2399" b="1" i="1" dirty="0" err="1">
                <a:solidFill>
                  <a:srgbClr val="FEDD0C"/>
                </a:solidFill>
                <a:latin typeface="Nunito Bold Italics"/>
                <a:ea typeface="Nunito Bold Italics"/>
                <a:cs typeface="Nunito Bold Italics"/>
                <a:sym typeface="Nunito Bold Italics"/>
              </a:rPr>
              <a:t>omplexității</a:t>
            </a:r>
            <a:r>
              <a:rPr lang="en-US" sz="2399" b="1" i="1" dirty="0">
                <a:solidFill>
                  <a:srgbClr val="FEDD0C"/>
                </a:solidFill>
                <a:latin typeface="Nunito Bold Italics"/>
                <a:ea typeface="Nunito Bold Italics"/>
                <a:cs typeface="Nunito Bold Italics"/>
                <a:sym typeface="Nunito Bold Italics"/>
              </a:rPr>
              <a:t> </a:t>
            </a:r>
            <a:r>
              <a:rPr lang="ro-RO" sz="2399" b="1" i="1" dirty="0">
                <a:solidFill>
                  <a:srgbClr val="FEDD0C"/>
                </a:solidFill>
                <a:latin typeface="Nunito Bold Italics"/>
                <a:ea typeface="Nunito Bold Italics"/>
                <a:cs typeface="Nunito Bold Italics"/>
                <a:sym typeface="Nunito Bold Italics"/>
              </a:rPr>
              <a:t>s</a:t>
            </a:r>
            <a:r>
              <a:rPr lang="en-US" sz="2399" b="1" i="1" dirty="0" err="1">
                <a:solidFill>
                  <a:srgbClr val="FEDD0C"/>
                </a:solidFill>
                <a:latin typeface="Nunito Bold Italics"/>
                <a:ea typeface="Nunito Bold Italics"/>
                <a:cs typeface="Nunito Bold Italics"/>
                <a:sym typeface="Nunito Bold Italics"/>
              </a:rPr>
              <a:t>ocietății</a:t>
            </a:r>
            <a:r>
              <a:rPr lang="en-US" sz="2399" b="1" i="1" dirty="0">
                <a:solidFill>
                  <a:srgbClr val="FEDD0C"/>
                </a:solidFill>
                <a:latin typeface="Nunito Bold Italics"/>
                <a:ea typeface="Nunito Bold Italics"/>
                <a:cs typeface="Nunito Bold Italics"/>
                <a:sym typeface="Nunito Bold Italics"/>
              </a:rPr>
              <a:t> </a:t>
            </a:r>
            <a:r>
              <a:rPr lang="ro-RO" sz="2399" b="1" i="1" dirty="0">
                <a:solidFill>
                  <a:srgbClr val="FEDD0C"/>
                </a:solidFill>
                <a:latin typeface="Nunito Bold Italics"/>
                <a:ea typeface="Nunito Bold Italics"/>
                <a:cs typeface="Nunito Bold Italics"/>
                <a:sym typeface="Nunito Bold Italics"/>
              </a:rPr>
              <a:t>r</a:t>
            </a:r>
            <a:r>
              <a:rPr lang="en-US" sz="2399" b="1" i="1" dirty="0" err="1">
                <a:solidFill>
                  <a:srgbClr val="FEDD0C"/>
                </a:solidFill>
                <a:latin typeface="Nunito Bold Italics"/>
                <a:ea typeface="Nunito Bold Italics"/>
                <a:cs typeface="Nunito Bold Italics"/>
                <a:sym typeface="Nunito Bold Italics"/>
              </a:rPr>
              <a:t>omânești</a:t>
            </a:r>
            <a:r>
              <a:rPr lang="en-US" sz="2399" b="1" i="1" dirty="0">
                <a:solidFill>
                  <a:srgbClr val="FEDD0C"/>
                </a:solidFill>
                <a:latin typeface="Nunito Bold Italics"/>
                <a:ea typeface="Nunito Bold Italics"/>
                <a:cs typeface="Nunito Bold Italics"/>
                <a:sym typeface="Nunito Bold Italics"/>
              </a:rPr>
              <a:t> </a:t>
            </a:r>
            <a:r>
              <a:rPr lang="ro-RO" sz="2399" b="1" i="1" dirty="0">
                <a:solidFill>
                  <a:srgbClr val="FEDD0C"/>
                </a:solidFill>
                <a:latin typeface="Nunito Bold Italics"/>
                <a:ea typeface="Nunito Bold Italics"/>
                <a:cs typeface="Nunito Bold Italics"/>
                <a:sym typeface="Nunito Bold Italics"/>
              </a:rPr>
              <a:t>ș</a:t>
            </a:r>
            <a:r>
              <a:rPr lang="en-US" sz="2399" b="1" i="1" dirty="0" err="1">
                <a:solidFill>
                  <a:srgbClr val="FEDD0C"/>
                </a:solidFill>
                <a:latin typeface="Nunito Bold Italics"/>
                <a:ea typeface="Nunito Bold Italics"/>
                <a:cs typeface="Nunito Bold Italics"/>
                <a:sym typeface="Nunito Bold Italics"/>
              </a:rPr>
              <a:t>i</a:t>
            </a:r>
            <a:r>
              <a:rPr lang="en-US" sz="2399" b="1" i="1" dirty="0">
                <a:solidFill>
                  <a:srgbClr val="FEDD0C"/>
                </a:solidFill>
                <a:latin typeface="Nunito Bold Italics"/>
                <a:ea typeface="Nunito Bold Italics"/>
                <a:cs typeface="Nunito Bold Italics"/>
                <a:sym typeface="Nunito Bold Italics"/>
              </a:rPr>
              <a:t> </a:t>
            </a:r>
            <a:r>
              <a:rPr lang="ro-RO" sz="2399" b="1" i="1" dirty="0">
                <a:solidFill>
                  <a:srgbClr val="FEDD0C"/>
                </a:solidFill>
                <a:latin typeface="Nunito Bold Italics"/>
                <a:ea typeface="Nunito Bold Italics"/>
                <a:cs typeface="Nunito Bold Italics"/>
                <a:sym typeface="Nunito Bold Italics"/>
              </a:rPr>
              <a:t>c</a:t>
            </a:r>
            <a:r>
              <a:rPr lang="en-US" sz="2399" b="1" i="1" dirty="0" err="1">
                <a:solidFill>
                  <a:srgbClr val="FEDD0C"/>
                </a:solidFill>
                <a:latin typeface="Nunito Bold Italics"/>
                <a:ea typeface="Nunito Bold Italics"/>
                <a:cs typeface="Nunito Bold Italics"/>
                <a:sym typeface="Nunito Bold Italics"/>
              </a:rPr>
              <a:t>ombaterea</a:t>
            </a:r>
            <a:r>
              <a:rPr lang="en-US" sz="2399" b="1" i="1" dirty="0">
                <a:solidFill>
                  <a:srgbClr val="FEDD0C"/>
                </a:solidFill>
                <a:latin typeface="Nunito Bold Italics"/>
                <a:ea typeface="Nunito Bold Italics"/>
                <a:cs typeface="Nunito Bold Italics"/>
                <a:sym typeface="Nunito Bold Italics"/>
              </a:rPr>
              <a:t> </a:t>
            </a:r>
            <a:r>
              <a:rPr lang="ro-RO" sz="2399" b="1" i="1" dirty="0">
                <a:solidFill>
                  <a:srgbClr val="FEDD0C"/>
                </a:solidFill>
                <a:latin typeface="Nunito Bold Italics"/>
                <a:ea typeface="Nunito Bold Italics"/>
                <a:cs typeface="Nunito Bold Italics"/>
                <a:sym typeface="Nunito Bold Italics"/>
              </a:rPr>
              <a:t>d</a:t>
            </a:r>
            <a:r>
              <a:rPr lang="en-US" sz="2399" b="1" i="1" dirty="0" err="1">
                <a:solidFill>
                  <a:srgbClr val="FEDD0C"/>
                </a:solidFill>
                <a:latin typeface="Nunito Bold Italics"/>
                <a:ea typeface="Nunito Bold Italics"/>
                <a:cs typeface="Nunito Bold Italics"/>
                <a:sym typeface="Nunito Bold Italics"/>
              </a:rPr>
              <a:t>iscriminăriI</a:t>
            </a:r>
            <a:endParaRPr lang="en-US" sz="2399" b="1" i="1" dirty="0">
              <a:solidFill>
                <a:srgbClr val="FEDD0C"/>
              </a:solidFill>
              <a:latin typeface="Nunito Bold Italics"/>
              <a:ea typeface="Nunito Bold Italics"/>
              <a:cs typeface="Nunito Bold Italics"/>
              <a:sym typeface="Nunito Bold Italics"/>
            </a:endParaRPr>
          </a:p>
        </p:txBody>
      </p:sp>
      <p:sp>
        <p:nvSpPr>
          <p:cNvPr id="12" name="TextBox 12"/>
          <p:cNvSpPr txBox="1"/>
          <p:nvPr/>
        </p:nvSpPr>
        <p:spPr>
          <a:xfrm>
            <a:off x="156388" y="2137866"/>
            <a:ext cx="4003327" cy="4990287"/>
          </a:xfrm>
          <a:prstGeom prst="rect">
            <a:avLst/>
          </a:prstGeom>
        </p:spPr>
        <p:txBody>
          <a:bodyPr lIns="0" tIns="0" rIns="0" bIns="0" rtlCol="0" anchor="t">
            <a:spAutoFit/>
          </a:bodyPr>
          <a:lstStyle/>
          <a:p>
            <a:pPr algn="l">
              <a:lnSpc>
                <a:spcPts val="2218"/>
              </a:lnSpc>
              <a:spcBef>
                <a:spcPct val="0"/>
              </a:spcBef>
            </a:pPr>
            <a:r>
              <a:rPr lang="en-US" sz="2218" b="1">
                <a:solidFill>
                  <a:srgbClr val="F4E9DE"/>
                </a:solidFill>
                <a:latin typeface="Nunito Bold"/>
                <a:ea typeface="Nunito Bold"/>
                <a:cs typeface="Nunito Bold"/>
                <a:sym typeface="Nunito Bold"/>
              </a:rPr>
              <a:t>Proiect  organizat în colaborare cu Institutul de Cercetare pentru Calitatea Vieții (ICCV), în cadrul activității de practică pe care auditorii de justiție au afectuat-o la Asociația ADEPT.</a:t>
            </a:r>
          </a:p>
          <a:p>
            <a:pPr algn="l">
              <a:lnSpc>
                <a:spcPts val="2218"/>
              </a:lnSpc>
              <a:spcBef>
                <a:spcPct val="0"/>
              </a:spcBef>
            </a:pPr>
            <a:endParaRPr lang="en-US" sz="2218" b="1">
              <a:solidFill>
                <a:srgbClr val="F4E9DE"/>
              </a:solidFill>
              <a:latin typeface="Nunito Bold"/>
              <a:ea typeface="Nunito Bold"/>
              <a:cs typeface="Nunito Bold"/>
              <a:sym typeface="Nunito Bold"/>
            </a:endParaRPr>
          </a:p>
          <a:p>
            <a:pPr algn="l">
              <a:lnSpc>
                <a:spcPts val="2218"/>
              </a:lnSpc>
              <a:spcBef>
                <a:spcPct val="0"/>
              </a:spcBef>
            </a:pPr>
            <a:r>
              <a:rPr lang="en-US" sz="2218" b="1">
                <a:solidFill>
                  <a:srgbClr val="F4E9DE"/>
                </a:solidFill>
                <a:latin typeface="Nunito Bold"/>
                <a:ea typeface="Nunito Bold"/>
                <a:cs typeface="Nunito Bold"/>
                <a:sym typeface="Nunito Bold"/>
              </a:rPr>
              <a:t>Conferința a oferit un cadru de analiză și dezbatere interdisciplinară asupra realităților sociale din România, contribuind la creșterea gradului de conștientizare și la promovarea unor soluții concrete pentru prevenirea și combaterea discriminării.  </a:t>
            </a:r>
          </a:p>
        </p:txBody>
      </p:sp>
      <p:grpSp>
        <p:nvGrpSpPr>
          <p:cNvPr id="13" name="Group 13"/>
          <p:cNvGrpSpPr/>
          <p:nvPr/>
        </p:nvGrpSpPr>
        <p:grpSpPr>
          <a:xfrm>
            <a:off x="9237276" y="6012044"/>
            <a:ext cx="1299735" cy="1195206"/>
            <a:chOff x="0" y="0"/>
            <a:chExt cx="1102065" cy="1162242"/>
          </a:xfrm>
        </p:grpSpPr>
        <p:sp>
          <p:nvSpPr>
            <p:cNvPr id="14" name="Freeform 14"/>
            <p:cNvSpPr/>
            <p:nvPr/>
          </p:nvSpPr>
          <p:spPr>
            <a:xfrm>
              <a:off x="0" y="0"/>
              <a:ext cx="1102065" cy="1162242"/>
            </a:xfrm>
            <a:custGeom>
              <a:avLst/>
              <a:gdLst/>
              <a:ahLst/>
              <a:cxnLst/>
              <a:rect l="l" t="t" r="r" b="b"/>
              <a:pathLst>
                <a:path w="1102065" h="1162242">
                  <a:moveTo>
                    <a:pt x="551032" y="0"/>
                  </a:moveTo>
                  <a:cubicBezTo>
                    <a:pt x="246706" y="0"/>
                    <a:pt x="0" y="260177"/>
                    <a:pt x="0" y="581121"/>
                  </a:cubicBezTo>
                  <a:cubicBezTo>
                    <a:pt x="0" y="902065"/>
                    <a:pt x="246706" y="1162242"/>
                    <a:pt x="551032" y="1162242"/>
                  </a:cubicBezTo>
                  <a:cubicBezTo>
                    <a:pt x="855359" y="1162242"/>
                    <a:pt x="1102065" y="902065"/>
                    <a:pt x="1102065" y="581121"/>
                  </a:cubicBezTo>
                  <a:cubicBezTo>
                    <a:pt x="1102065" y="260177"/>
                    <a:pt x="855359" y="0"/>
                    <a:pt x="551032" y="0"/>
                  </a:cubicBezTo>
                  <a:close/>
                </a:path>
              </a:pathLst>
            </a:custGeom>
            <a:gradFill rotWithShape="1">
              <a:gsLst>
                <a:gs pos="0">
                  <a:srgbClr val="FB702B">
                    <a:alpha val="50000"/>
                  </a:srgbClr>
                </a:gs>
                <a:gs pos="100000">
                  <a:srgbClr val="FF8538">
                    <a:alpha val="50000"/>
                  </a:srgbClr>
                </a:gs>
              </a:gsLst>
              <a:lin ang="2700000"/>
            </a:gradFill>
          </p:spPr>
        </p:sp>
        <p:sp>
          <p:nvSpPr>
            <p:cNvPr id="15" name="TextBox 15"/>
            <p:cNvSpPr txBox="1"/>
            <p:nvPr/>
          </p:nvSpPr>
          <p:spPr>
            <a:xfrm>
              <a:off x="103319" y="70860"/>
              <a:ext cx="895427" cy="982422"/>
            </a:xfrm>
            <a:prstGeom prst="rect">
              <a:avLst/>
            </a:prstGeom>
          </p:spPr>
          <p:txBody>
            <a:bodyPr lIns="50800" tIns="50800" rIns="50800" bIns="50800" rtlCol="0" anchor="ctr"/>
            <a:lstStyle/>
            <a:p>
              <a:pPr algn="ctr">
                <a:lnSpc>
                  <a:spcPts val="2399"/>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2" name="Group 2"/>
          <p:cNvGrpSpPr/>
          <p:nvPr/>
        </p:nvGrpSpPr>
        <p:grpSpPr>
          <a:xfrm>
            <a:off x="-516188" y="378000"/>
            <a:ext cx="6079695" cy="6426000"/>
            <a:chOff x="0" y="0"/>
            <a:chExt cx="3512210" cy="3712269"/>
          </a:xfrm>
        </p:grpSpPr>
        <p:sp>
          <p:nvSpPr>
            <p:cNvPr id="3" name="Freeform 3"/>
            <p:cNvSpPr/>
            <p:nvPr/>
          </p:nvSpPr>
          <p:spPr>
            <a:xfrm>
              <a:off x="0" y="0"/>
              <a:ext cx="3512210" cy="3712269"/>
            </a:xfrm>
            <a:custGeom>
              <a:avLst/>
              <a:gdLst/>
              <a:ahLst/>
              <a:cxnLst/>
              <a:rect l="l" t="t" r="r" b="b"/>
              <a:pathLst>
                <a:path w="3512210" h="3712269">
                  <a:moveTo>
                    <a:pt x="48389" y="0"/>
                  </a:moveTo>
                  <a:lnTo>
                    <a:pt x="3463821" y="0"/>
                  </a:lnTo>
                  <a:cubicBezTo>
                    <a:pt x="3490546" y="0"/>
                    <a:pt x="3512210" y="21665"/>
                    <a:pt x="3512210" y="48389"/>
                  </a:cubicBezTo>
                  <a:lnTo>
                    <a:pt x="3512210" y="3663879"/>
                  </a:lnTo>
                  <a:cubicBezTo>
                    <a:pt x="3512210" y="3690604"/>
                    <a:pt x="3490546" y="3712269"/>
                    <a:pt x="3463821" y="3712269"/>
                  </a:cubicBezTo>
                  <a:lnTo>
                    <a:pt x="48389" y="3712269"/>
                  </a:lnTo>
                  <a:cubicBezTo>
                    <a:pt x="21665" y="3712269"/>
                    <a:pt x="0" y="3690604"/>
                    <a:pt x="0" y="3663879"/>
                  </a:cubicBezTo>
                  <a:lnTo>
                    <a:pt x="0" y="48389"/>
                  </a:lnTo>
                  <a:cubicBezTo>
                    <a:pt x="0" y="21665"/>
                    <a:pt x="21665" y="0"/>
                    <a:pt x="48389"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4" name="TextBox 4"/>
            <p:cNvSpPr txBox="1"/>
            <p:nvPr/>
          </p:nvSpPr>
          <p:spPr>
            <a:xfrm>
              <a:off x="0" y="47625"/>
              <a:ext cx="3512210" cy="3664644"/>
            </a:xfrm>
            <a:prstGeom prst="rect">
              <a:avLst/>
            </a:prstGeom>
          </p:spPr>
          <p:txBody>
            <a:bodyPr lIns="242777" tIns="242777" rIns="242777" bIns="242777" rtlCol="0" anchor="ctr"/>
            <a:lstStyle/>
            <a:p>
              <a:pPr marL="0" lvl="0" indent="0" algn="ctr">
                <a:lnSpc>
                  <a:spcPts val="2267"/>
                </a:lnSpc>
                <a:spcBef>
                  <a:spcPct val="0"/>
                </a:spcBef>
              </a:pPr>
              <a:endParaRPr/>
            </a:p>
          </p:txBody>
        </p:sp>
      </p:grpSp>
      <p:grpSp>
        <p:nvGrpSpPr>
          <p:cNvPr id="5" name="Group 5"/>
          <p:cNvGrpSpPr/>
          <p:nvPr/>
        </p:nvGrpSpPr>
        <p:grpSpPr>
          <a:xfrm>
            <a:off x="5788561" y="3780000"/>
            <a:ext cx="4629895" cy="3402000"/>
            <a:chOff x="0" y="0"/>
            <a:chExt cx="812800" cy="597237"/>
          </a:xfrm>
        </p:grpSpPr>
        <p:sp>
          <p:nvSpPr>
            <p:cNvPr id="6" name="Freeform 6"/>
            <p:cNvSpPr/>
            <p:nvPr/>
          </p:nvSpPr>
          <p:spPr>
            <a:xfrm>
              <a:off x="0" y="0"/>
              <a:ext cx="812800" cy="597237"/>
            </a:xfrm>
            <a:custGeom>
              <a:avLst/>
              <a:gdLst/>
              <a:ahLst/>
              <a:cxnLst/>
              <a:rect l="l" t="t" r="r" b="b"/>
              <a:pathLst>
                <a:path w="812800" h="597237">
                  <a:moveTo>
                    <a:pt x="28427" y="0"/>
                  </a:moveTo>
                  <a:lnTo>
                    <a:pt x="784373" y="0"/>
                  </a:lnTo>
                  <a:cubicBezTo>
                    <a:pt x="800073" y="0"/>
                    <a:pt x="812800" y="12727"/>
                    <a:pt x="812800" y="28427"/>
                  </a:cubicBezTo>
                  <a:lnTo>
                    <a:pt x="812800" y="568810"/>
                  </a:lnTo>
                  <a:cubicBezTo>
                    <a:pt x="812800" y="584510"/>
                    <a:pt x="800073" y="597237"/>
                    <a:pt x="784373" y="597237"/>
                  </a:cubicBezTo>
                  <a:lnTo>
                    <a:pt x="28427" y="597237"/>
                  </a:lnTo>
                  <a:cubicBezTo>
                    <a:pt x="20887" y="597237"/>
                    <a:pt x="13657" y="594242"/>
                    <a:pt x="8326" y="588911"/>
                  </a:cubicBezTo>
                  <a:cubicBezTo>
                    <a:pt x="2995" y="583580"/>
                    <a:pt x="0" y="576350"/>
                    <a:pt x="0" y="568810"/>
                  </a:cubicBezTo>
                  <a:lnTo>
                    <a:pt x="0" y="28427"/>
                  </a:lnTo>
                  <a:cubicBezTo>
                    <a:pt x="0" y="12727"/>
                    <a:pt x="12727" y="0"/>
                    <a:pt x="28427" y="0"/>
                  </a:cubicBezTo>
                  <a:close/>
                </a:path>
              </a:pathLst>
            </a:custGeom>
            <a:blipFill>
              <a:blip r:embed="rId2"/>
              <a:stretch>
                <a:fillRect t="-1034" b="-1035"/>
              </a:stretch>
            </a:blipFill>
          </p:spPr>
        </p:sp>
      </p:grpSp>
      <p:grpSp>
        <p:nvGrpSpPr>
          <p:cNvPr id="7" name="Group 7"/>
          <p:cNvGrpSpPr/>
          <p:nvPr/>
        </p:nvGrpSpPr>
        <p:grpSpPr>
          <a:xfrm>
            <a:off x="5615549" y="615045"/>
            <a:ext cx="4802907" cy="2727058"/>
            <a:chOff x="0" y="0"/>
            <a:chExt cx="1431507" cy="812800"/>
          </a:xfrm>
        </p:grpSpPr>
        <p:sp>
          <p:nvSpPr>
            <p:cNvPr id="8" name="Freeform 8"/>
            <p:cNvSpPr/>
            <p:nvPr/>
          </p:nvSpPr>
          <p:spPr>
            <a:xfrm>
              <a:off x="0" y="0"/>
              <a:ext cx="1431507" cy="812800"/>
            </a:xfrm>
            <a:custGeom>
              <a:avLst/>
              <a:gdLst/>
              <a:ahLst/>
              <a:cxnLst/>
              <a:rect l="l" t="t" r="r" b="b"/>
              <a:pathLst>
                <a:path w="1431507" h="812800">
                  <a:moveTo>
                    <a:pt x="27403" y="0"/>
                  </a:moveTo>
                  <a:lnTo>
                    <a:pt x="1404105" y="0"/>
                  </a:lnTo>
                  <a:cubicBezTo>
                    <a:pt x="1419239" y="0"/>
                    <a:pt x="1431507" y="12269"/>
                    <a:pt x="1431507" y="27403"/>
                  </a:cubicBezTo>
                  <a:lnTo>
                    <a:pt x="1431507" y="785397"/>
                  </a:lnTo>
                  <a:cubicBezTo>
                    <a:pt x="1431507" y="800531"/>
                    <a:pt x="1419239" y="812800"/>
                    <a:pt x="1404105" y="812800"/>
                  </a:cubicBezTo>
                  <a:lnTo>
                    <a:pt x="27403" y="812800"/>
                  </a:lnTo>
                  <a:cubicBezTo>
                    <a:pt x="12269" y="812800"/>
                    <a:pt x="0" y="800531"/>
                    <a:pt x="0" y="785397"/>
                  </a:cubicBezTo>
                  <a:lnTo>
                    <a:pt x="0" y="27403"/>
                  </a:lnTo>
                  <a:cubicBezTo>
                    <a:pt x="0" y="12269"/>
                    <a:pt x="12269" y="0"/>
                    <a:pt x="27403" y="0"/>
                  </a:cubicBezTo>
                  <a:close/>
                </a:path>
              </a:pathLst>
            </a:custGeom>
            <a:blipFill>
              <a:blip r:embed="rId3"/>
              <a:stretch>
                <a:fillRect l="-13088" r="-13088"/>
              </a:stretch>
            </a:blipFill>
          </p:spPr>
        </p:sp>
      </p:grpSp>
      <p:sp>
        <p:nvSpPr>
          <p:cNvPr id="9" name="TextBox 9"/>
          <p:cNvSpPr txBox="1"/>
          <p:nvPr/>
        </p:nvSpPr>
        <p:spPr>
          <a:xfrm>
            <a:off x="143692" y="1119807"/>
            <a:ext cx="4966931" cy="683457"/>
          </a:xfrm>
          <a:prstGeom prst="rect">
            <a:avLst/>
          </a:prstGeom>
        </p:spPr>
        <p:txBody>
          <a:bodyPr lIns="0" tIns="0" rIns="0" bIns="0" rtlCol="0" anchor="t">
            <a:spAutoFit/>
          </a:bodyPr>
          <a:lstStyle/>
          <a:p>
            <a:pPr algn="ctr">
              <a:lnSpc>
                <a:spcPts val="2599"/>
              </a:lnSpc>
              <a:spcBef>
                <a:spcPct val="0"/>
              </a:spcBef>
            </a:pPr>
            <a:r>
              <a:rPr lang="en-US" sz="2599" b="1" dirty="0" err="1">
                <a:solidFill>
                  <a:srgbClr val="FEDD0C"/>
                </a:solidFill>
                <a:latin typeface="Nunito Bold"/>
                <a:ea typeface="Nunito Bold"/>
                <a:cs typeface="Nunito Bold"/>
                <a:sym typeface="Nunito Bold"/>
              </a:rPr>
              <a:t>Conferința</a:t>
            </a:r>
            <a:r>
              <a:rPr lang="ro-RO" sz="2599" b="1" dirty="0">
                <a:solidFill>
                  <a:srgbClr val="FEDD0C"/>
                </a:solidFill>
                <a:latin typeface="Nunito Bold"/>
                <a:ea typeface="Nunito Bold"/>
                <a:cs typeface="Nunito Bold"/>
                <a:sym typeface="Nunito Bold"/>
              </a:rPr>
              <a:t>:</a:t>
            </a:r>
            <a:r>
              <a:rPr lang="en-US" sz="2599" b="1" dirty="0">
                <a:solidFill>
                  <a:srgbClr val="FEDD0C"/>
                </a:solidFill>
                <a:latin typeface="Nunito Bold"/>
                <a:ea typeface="Nunito Bold"/>
                <a:cs typeface="Nunito Bold"/>
                <a:sym typeface="Nunito Bold"/>
              </a:rPr>
              <a:t> </a:t>
            </a:r>
            <a:r>
              <a:rPr lang="en-US" sz="2599" b="1" i="1" dirty="0">
                <a:solidFill>
                  <a:srgbClr val="FEDD0C"/>
                </a:solidFill>
                <a:latin typeface="Nunito Bold Italics"/>
                <a:ea typeface="Nunito Bold Italics"/>
                <a:cs typeface="Nunito Bold Italics"/>
                <a:sym typeface="Nunito Bold Italics"/>
              </a:rPr>
              <a:t>”</a:t>
            </a:r>
            <a:r>
              <a:rPr lang="en-US" sz="2599" b="1" i="1" dirty="0" err="1">
                <a:solidFill>
                  <a:srgbClr val="FEDD0C"/>
                </a:solidFill>
                <a:latin typeface="Nunito Bold Italics"/>
                <a:ea typeface="Nunito Bold Italics"/>
                <a:cs typeface="Nunito Bold Italics"/>
                <a:sym typeface="Nunito Bold Italics"/>
              </a:rPr>
              <a:t>Justiția</a:t>
            </a:r>
            <a:r>
              <a:rPr lang="en-US" sz="2599" b="1" i="1" dirty="0">
                <a:solidFill>
                  <a:srgbClr val="FEDD0C"/>
                </a:solidFill>
                <a:latin typeface="Nunito Bold Italics"/>
                <a:ea typeface="Nunito Bold Italics"/>
                <a:cs typeface="Nunito Bold Italics"/>
                <a:sym typeface="Nunito Bold Italics"/>
              </a:rPr>
              <a:t> </a:t>
            </a:r>
            <a:r>
              <a:rPr lang="en-US" sz="2599" b="1" i="1" dirty="0" err="1">
                <a:solidFill>
                  <a:srgbClr val="FEDD0C"/>
                </a:solidFill>
                <a:latin typeface="Nunito Bold Italics"/>
                <a:ea typeface="Nunito Bold Italics"/>
                <a:cs typeface="Nunito Bold Italics"/>
                <a:sym typeface="Nunito Bold Italics"/>
              </a:rPr>
              <a:t>pentru</a:t>
            </a:r>
            <a:r>
              <a:rPr lang="en-US" sz="2599" b="1" i="1" dirty="0">
                <a:solidFill>
                  <a:srgbClr val="FEDD0C"/>
                </a:solidFill>
                <a:latin typeface="Nunito Bold Italics"/>
                <a:ea typeface="Nunito Bold Italics"/>
                <a:cs typeface="Nunito Bold Italics"/>
                <a:sym typeface="Nunito Bold Italics"/>
              </a:rPr>
              <a:t> </a:t>
            </a:r>
            <a:r>
              <a:rPr lang="en-US" sz="2599" b="1" i="1" dirty="0" err="1">
                <a:solidFill>
                  <a:srgbClr val="FEDD0C"/>
                </a:solidFill>
                <a:latin typeface="Nunito Bold Italics"/>
                <a:ea typeface="Nunito Bold Italics"/>
                <a:cs typeface="Nunito Bold Italics"/>
                <a:sym typeface="Nunito Bold Italics"/>
              </a:rPr>
              <a:t>copii</a:t>
            </a:r>
            <a:r>
              <a:rPr lang="en-US" sz="2599" b="1" i="1" dirty="0">
                <a:solidFill>
                  <a:srgbClr val="FEDD0C"/>
                </a:solidFill>
                <a:latin typeface="Nunito Bold Italics"/>
                <a:ea typeface="Nunito Bold Italics"/>
                <a:cs typeface="Nunito Bold Italics"/>
                <a:sym typeface="Nunito Bold Italics"/>
              </a:rPr>
              <a:t>”</a:t>
            </a:r>
          </a:p>
        </p:txBody>
      </p:sp>
      <p:sp>
        <p:nvSpPr>
          <p:cNvPr id="10" name="TextBox 10"/>
          <p:cNvSpPr txBox="1"/>
          <p:nvPr/>
        </p:nvSpPr>
        <p:spPr>
          <a:xfrm>
            <a:off x="143692" y="2025650"/>
            <a:ext cx="4966931" cy="4235583"/>
          </a:xfrm>
          <a:prstGeom prst="rect">
            <a:avLst/>
          </a:prstGeom>
        </p:spPr>
        <p:txBody>
          <a:bodyPr wrap="square" lIns="0" tIns="0" rIns="0" bIns="0" rtlCol="0" anchor="t">
            <a:spAutoFit/>
          </a:bodyPr>
          <a:lstStyle/>
          <a:p>
            <a:pPr algn="l">
              <a:lnSpc>
                <a:spcPts val="2345"/>
              </a:lnSpc>
              <a:spcBef>
                <a:spcPct val="0"/>
              </a:spcBef>
            </a:pPr>
            <a:r>
              <a:rPr lang="en-US" sz="2345" b="1" dirty="0">
                <a:solidFill>
                  <a:srgbClr val="F4E9DE"/>
                </a:solidFill>
                <a:latin typeface="Nunito Bold"/>
                <a:ea typeface="Nunito Bold"/>
                <a:cs typeface="Nunito Bold"/>
                <a:sym typeface="Nunito Bold"/>
              </a:rPr>
              <a:t>Am </a:t>
            </a:r>
            <a:r>
              <a:rPr lang="en-US" sz="2345" b="1" dirty="0" err="1">
                <a:solidFill>
                  <a:srgbClr val="F4E9DE"/>
                </a:solidFill>
                <a:latin typeface="Nunito Bold"/>
                <a:ea typeface="Nunito Bold"/>
                <a:cs typeface="Nunito Bold"/>
                <a:sym typeface="Nunito Bold"/>
              </a:rPr>
              <a:t>organizat</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Conferința</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Justiția</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pentru</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copii</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în</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colaborare</a:t>
            </a:r>
            <a:r>
              <a:rPr lang="en-US" sz="2345" b="1" dirty="0">
                <a:solidFill>
                  <a:srgbClr val="F4E9DE"/>
                </a:solidFill>
                <a:latin typeface="Nunito Bold"/>
                <a:ea typeface="Nunito Bold"/>
                <a:cs typeface="Nunito Bold"/>
                <a:sym typeface="Nunito Bold"/>
              </a:rPr>
              <a:t> cu </a:t>
            </a:r>
            <a:r>
              <a:rPr lang="en-US" sz="2345" b="1" dirty="0" err="1">
                <a:solidFill>
                  <a:srgbClr val="F4E9DE"/>
                </a:solidFill>
                <a:latin typeface="Nunito Bold"/>
                <a:ea typeface="Nunito Bold"/>
                <a:cs typeface="Nunito Bold"/>
                <a:sym typeface="Nunito Bold"/>
              </a:rPr>
              <a:t>Observatorul</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Român</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pentru</a:t>
            </a:r>
            <a:r>
              <a:rPr lang="en-US" sz="2345" b="1" dirty="0">
                <a:solidFill>
                  <a:srgbClr val="F4E9DE"/>
                </a:solidFill>
                <a:latin typeface="Nunito Bold"/>
                <a:ea typeface="Nunito Bold"/>
                <a:cs typeface="Nunito Bold"/>
                <a:sym typeface="Nunito Bold"/>
              </a:rPr>
              <a:t> Analiza </a:t>
            </a:r>
            <a:r>
              <a:rPr lang="en-US" sz="2345" b="1" dirty="0" err="1">
                <a:solidFill>
                  <a:srgbClr val="F4E9DE"/>
                </a:solidFill>
                <a:latin typeface="Nunito Bold"/>
                <a:ea typeface="Nunito Bold"/>
                <a:cs typeface="Nunito Bold"/>
                <a:sym typeface="Nunito Bold"/>
              </a:rPr>
              <a:t>și</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Prevenirea</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Omorurilor</a:t>
            </a:r>
            <a:r>
              <a:rPr lang="en-US" sz="2345" b="1" dirty="0">
                <a:solidFill>
                  <a:srgbClr val="F4E9DE"/>
                </a:solidFill>
                <a:latin typeface="Nunito Bold"/>
                <a:ea typeface="Nunito Bold"/>
                <a:cs typeface="Nunito Bold"/>
                <a:sym typeface="Nunito Bold"/>
              </a:rPr>
              <a:t> din </a:t>
            </a:r>
            <a:r>
              <a:rPr lang="en-US" sz="2345" b="1" dirty="0" err="1">
                <a:solidFill>
                  <a:srgbClr val="F4E9DE"/>
                </a:solidFill>
                <a:latin typeface="Nunito Bold"/>
                <a:ea typeface="Nunito Bold"/>
                <a:cs typeface="Nunito Bold"/>
                <a:sym typeface="Nunito Bold"/>
              </a:rPr>
              <a:t>cadrul</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Institutului</a:t>
            </a:r>
            <a:r>
              <a:rPr lang="en-US" sz="2345" b="1" dirty="0">
                <a:solidFill>
                  <a:srgbClr val="F4E9DE"/>
                </a:solidFill>
                <a:latin typeface="Nunito Bold"/>
                <a:ea typeface="Nunito Bold"/>
                <a:cs typeface="Nunito Bold"/>
                <a:sym typeface="Nunito Bold"/>
              </a:rPr>
              <a:t> de </a:t>
            </a:r>
            <a:r>
              <a:rPr lang="en-US" sz="2345" b="1" dirty="0" err="1">
                <a:solidFill>
                  <a:srgbClr val="F4E9DE"/>
                </a:solidFill>
                <a:latin typeface="Nunito Bold"/>
                <a:ea typeface="Nunito Bold"/>
                <a:cs typeface="Nunito Bold"/>
                <a:sym typeface="Nunito Bold"/>
              </a:rPr>
              <a:t>Sociologie</a:t>
            </a:r>
            <a:r>
              <a:rPr lang="en-US" sz="2345" b="1" dirty="0">
                <a:solidFill>
                  <a:srgbClr val="F4E9DE"/>
                </a:solidFill>
                <a:latin typeface="Nunito Bold"/>
                <a:ea typeface="Nunito Bold"/>
                <a:cs typeface="Nunito Bold"/>
                <a:sym typeface="Nunito Bold"/>
              </a:rPr>
              <a:t> al </a:t>
            </a:r>
            <a:r>
              <a:rPr lang="en-US" sz="2345" b="1" dirty="0" err="1">
                <a:solidFill>
                  <a:srgbClr val="F4E9DE"/>
                </a:solidFill>
                <a:latin typeface="Nunito Bold"/>
                <a:ea typeface="Nunito Bold"/>
                <a:cs typeface="Nunito Bold"/>
                <a:sym typeface="Nunito Bold"/>
              </a:rPr>
              <a:t>Academiei</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Române</a:t>
            </a:r>
            <a:r>
              <a:rPr lang="en-US" sz="2345" b="1" dirty="0">
                <a:solidFill>
                  <a:srgbClr val="F4E9DE"/>
                </a:solidFill>
                <a:latin typeface="Nunito Bold"/>
                <a:ea typeface="Nunito Bold"/>
                <a:cs typeface="Nunito Bold"/>
                <a:sym typeface="Nunito Bold"/>
              </a:rPr>
              <a:t>.</a:t>
            </a:r>
          </a:p>
          <a:p>
            <a:pPr algn="l">
              <a:lnSpc>
                <a:spcPts val="3015"/>
              </a:lnSpc>
              <a:spcBef>
                <a:spcPct val="0"/>
              </a:spcBef>
            </a:pPr>
            <a:endParaRPr lang="en-US" sz="2345" b="1" dirty="0">
              <a:solidFill>
                <a:srgbClr val="F4E9DE"/>
              </a:solidFill>
              <a:latin typeface="Nunito Bold"/>
              <a:ea typeface="Nunito Bold"/>
              <a:cs typeface="Nunito Bold"/>
              <a:sym typeface="Nunito Bold"/>
            </a:endParaRPr>
          </a:p>
          <a:p>
            <a:pPr algn="l">
              <a:lnSpc>
                <a:spcPts val="2345"/>
              </a:lnSpc>
              <a:spcBef>
                <a:spcPct val="0"/>
              </a:spcBef>
            </a:pPr>
            <a:r>
              <a:rPr lang="en-US" sz="2345" b="1" dirty="0" err="1">
                <a:solidFill>
                  <a:srgbClr val="F4E9DE"/>
                </a:solidFill>
                <a:latin typeface="Nunito Bold"/>
                <a:ea typeface="Nunito Bold"/>
                <a:cs typeface="Nunito Bold"/>
                <a:sym typeface="Nunito Bold"/>
              </a:rPr>
              <a:t>Conferința</a:t>
            </a:r>
            <a:r>
              <a:rPr lang="en-US" sz="2345" b="1" dirty="0">
                <a:solidFill>
                  <a:srgbClr val="F4E9DE"/>
                </a:solidFill>
                <a:latin typeface="Nunito Bold"/>
                <a:ea typeface="Nunito Bold"/>
                <a:cs typeface="Nunito Bold"/>
                <a:sym typeface="Nunito Bold"/>
              </a:rPr>
              <a:t> a </a:t>
            </a:r>
            <a:r>
              <a:rPr lang="en-US" sz="2345" b="1" dirty="0" err="1">
                <a:solidFill>
                  <a:srgbClr val="F4E9DE"/>
                </a:solidFill>
                <a:latin typeface="Nunito Bold"/>
                <a:ea typeface="Nunito Bold"/>
                <a:cs typeface="Nunito Bold"/>
                <a:sym typeface="Nunito Bold"/>
              </a:rPr>
              <a:t>reunit</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specialiști</a:t>
            </a:r>
            <a:r>
              <a:rPr lang="en-US" sz="2345" b="1" dirty="0">
                <a:solidFill>
                  <a:srgbClr val="F4E9DE"/>
                </a:solidFill>
                <a:latin typeface="Nunito Bold"/>
                <a:ea typeface="Nunito Bold"/>
                <a:cs typeface="Nunito Bold"/>
                <a:sym typeface="Nunito Bold"/>
              </a:rPr>
              <a:t> din </a:t>
            </a:r>
            <a:r>
              <a:rPr lang="en-US" sz="2345" b="1" dirty="0" err="1">
                <a:solidFill>
                  <a:srgbClr val="F4E9DE"/>
                </a:solidFill>
                <a:latin typeface="Nunito Bold"/>
                <a:ea typeface="Nunito Bold"/>
                <a:cs typeface="Nunito Bold"/>
                <a:sym typeface="Nunito Bold"/>
              </a:rPr>
              <a:t>domeniul</a:t>
            </a:r>
            <a:r>
              <a:rPr lang="en-US" sz="2345" b="1" dirty="0">
                <a:solidFill>
                  <a:srgbClr val="F4E9DE"/>
                </a:solidFill>
                <a:latin typeface="Nunito Bold"/>
                <a:ea typeface="Nunito Bold"/>
                <a:cs typeface="Nunito Bold"/>
                <a:sym typeface="Nunito Bold"/>
              </a:rPr>
              <a:t> juridic, social </a:t>
            </a:r>
            <a:r>
              <a:rPr lang="en-US" sz="2345" b="1" dirty="0" err="1">
                <a:solidFill>
                  <a:srgbClr val="F4E9DE"/>
                </a:solidFill>
                <a:latin typeface="Nunito Bold"/>
                <a:ea typeface="Nunito Bold"/>
                <a:cs typeface="Nunito Bold"/>
                <a:sym typeface="Nunito Bold"/>
              </a:rPr>
              <a:t>și</a:t>
            </a:r>
            <a:r>
              <a:rPr lang="en-US" sz="2345" b="1" dirty="0">
                <a:solidFill>
                  <a:srgbClr val="F4E9DE"/>
                </a:solidFill>
                <a:latin typeface="Nunito Bold"/>
                <a:ea typeface="Nunito Bold"/>
                <a:cs typeface="Nunito Bold"/>
                <a:sym typeface="Nunito Bold"/>
              </a:rPr>
              <a:t> academic, </a:t>
            </a:r>
            <a:r>
              <a:rPr lang="en-US" sz="2345" b="1" dirty="0" err="1">
                <a:solidFill>
                  <a:srgbClr val="F4E9DE"/>
                </a:solidFill>
                <a:latin typeface="Nunito Bold"/>
                <a:ea typeface="Nunito Bold"/>
                <a:cs typeface="Nunito Bold"/>
                <a:sym typeface="Nunito Bold"/>
              </a:rPr>
              <a:t>facilitând</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dialogul</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interinstituțional</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și</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schimbul</a:t>
            </a:r>
            <a:r>
              <a:rPr lang="en-US" sz="2345" b="1" dirty="0">
                <a:solidFill>
                  <a:srgbClr val="F4E9DE"/>
                </a:solidFill>
                <a:latin typeface="Nunito Bold"/>
                <a:ea typeface="Nunito Bold"/>
                <a:cs typeface="Nunito Bold"/>
                <a:sym typeface="Nunito Bold"/>
              </a:rPr>
              <a:t> de </a:t>
            </a:r>
            <a:r>
              <a:rPr lang="en-US" sz="2345" b="1" dirty="0" err="1">
                <a:solidFill>
                  <a:srgbClr val="F4E9DE"/>
                </a:solidFill>
                <a:latin typeface="Nunito Bold"/>
                <a:ea typeface="Nunito Bold"/>
                <a:cs typeface="Nunito Bold"/>
                <a:sym typeface="Nunito Bold"/>
              </a:rPr>
              <a:t>bune</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practici</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privind</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protecția</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drepturilor</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copiilor</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și</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îmbunătățirea</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mecanismelor</a:t>
            </a:r>
            <a:r>
              <a:rPr lang="en-US" sz="2345" b="1" dirty="0">
                <a:solidFill>
                  <a:srgbClr val="F4E9DE"/>
                </a:solidFill>
                <a:latin typeface="Nunito Bold"/>
                <a:ea typeface="Nunito Bold"/>
                <a:cs typeface="Nunito Bold"/>
                <a:sym typeface="Nunito Bold"/>
              </a:rPr>
              <a:t> de </a:t>
            </a:r>
            <a:r>
              <a:rPr lang="en-US" sz="2345" b="1" dirty="0" err="1">
                <a:solidFill>
                  <a:srgbClr val="F4E9DE"/>
                </a:solidFill>
                <a:latin typeface="Nunito Bold"/>
                <a:ea typeface="Nunito Bold"/>
                <a:cs typeface="Nunito Bold"/>
                <a:sym typeface="Nunito Bold"/>
              </a:rPr>
              <a:t>justiție</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adaptate</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nevoilor</a:t>
            </a:r>
            <a:r>
              <a:rPr lang="en-US" sz="2345" b="1" dirty="0">
                <a:solidFill>
                  <a:srgbClr val="F4E9DE"/>
                </a:solidFill>
                <a:latin typeface="Nunito Bold"/>
                <a:ea typeface="Nunito Bold"/>
                <a:cs typeface="Nunito Bold"/>
                <a:sym typeface="Nunito Bold"/>
              </a:rPr>
              <a:t> </a:t>
            </a:r>
            <a:r>
              <a:rPr lang="en-US" sz="2345" b="1" dirty="0" err="1">
                <a:solidFill>
                  <a:srgbClr val="F4E9DE"/>
                </a:solidFill>
                <a:latin typeface="Nunito Bold"/>
                <a:ea typeface="Nunito Bold"/>
                <a:cs typeface="Nunito Bold"/>
                <a:sym typeface="Nunito Bold"/>
              </a:rPr>
              <a:t>acestora</a:t>
            </a:r>
            <a:r>
              <a:rPr lang="en-US" sz="2345" b="1" dirty="0">
                <a:solidFill>
                  <a:srgbClr val="F4E9DE"/>
                </a:solidFill>
                <a:latin typeface="Nunito Bold"/>
                <a:ea typeface="Nunito Bold"/>
                <a:cs typeface="Nunito Bold"/>
                <a:sym typeface="Nunito Bold"/>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3046" y="378000"/>
            <a:ext cx="4253328" cy="5443357"/>
            <a:chOff x="0" y="0"/>
            <a:chExt cx="2812793" cy="3599779"/>
          </a:xfrm>
        </p:grpSpPr>
        <p:sp>
          <p:nvSpPr>
            <p:cNvPr id="3" name="Freeform 3"/>
            <p:cNvSpPr/>
            <p:nvPr/>
          </p:nvSpPr>
          <p:spPr>
            <a:xfrm>
              <a:off x="0" y="0"/>
              <a:ext cx="2812793" cy="3599779"/>
            </a:xfrm>
            <a:custGeom>
              <a:avLst/>
              <a:gdLst/>
              <a:ahLst/>
              <a:cxnLst/>
              <a:rect l="l" t="t" r="r" b="b"/>
              <a:pathLst>
                <a:path w="2812793" h="3599779">
                  <a:moveTo>
                    <a:pt x="69168" y="0"/>
                  </a:moveTo>
                  <a:lnTo>
                    <a:pt x="2743626" y="0"/>
                  </a:lnTo>
                  <a:cubicBezTo>
                    <a:pt x="2781826" y="0"/>
                    <a:pt x="2812793" y="30967"/>
                    <a:pt x="2812793" y="69168"/>
                  </a:cubicBezTo>
                  <a:lnTo>
                    <a:pt x="2812793" y="3530611"/>
                  </a:lnTo>
                  <a:cubicBezTo>
                    <a:pt x="2812793" y="3568811"/>
                    <a:pt x="2781826" y="3599779"/>
                    <a:pt x="2743626" y="3599779"/>
                  </a:cubicBezTo>
                  <a:lnTo>
                    <a:pt x="69168" y="3599779"/>
                  </a:lnTo>
                  <a:cubicBezTo>
                    <a:pt x="30967" y="3599779"/>
                    <a:pt x="0" y="3568811"/>
                    <a:pt x="0" y="3530611"/>
                  </a:cubicBezTo>
                  <a:lnTo>
                    <a:pt x="0" y="69168"/>
                  </a:lnTo>
                  <a:cubicBezTo>
                    <a:pt x="0" y="30967"/>
                    <a:pt x="30967" y="0"/>
                    <a:pt x="69168"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4" name="TextBox 4"/>
            <p:cNvSpPr txBox="1"/>
            <p:nvPr/>
          </p:nvSpPr>
          <p:spPr>
            <a:xfrm>
              <a:off x="0" y="57150"/>
              <a:ext cx="2812793" cy="3542629"/>
            </a:xfrm>
            <a:prstGeom prst="rect">
              <a:avLst/>
            </a:prstGeom>
          </p:spPr>
          <p:txBody>
            <a:bodyPr lIns="242777" tIns="242777" rIns="242777" bIns="242777" rtlCol="0" anchor="ctr"/>
            <a:lstStyle/>
            <a:p>
              <a:pPr marL="0" lvl="0" indent="0" algn="ctr">
                <a:lnSpc>
                  <a:spcPts val="2867"/>
                </a:lnSpc>
                <a:spcBef>
                  <a:spcPct val="0"/>
                </a:spcBef>
              </a:pPr>
              <a:endParaRPr/>
            </a:p>
          </p:txBody>
        </p:sp>
      </p:grpSp>
      <p:grpSp>
        <p:nvGrpSpPr>
          <p:cNvPr id="5" name="Group 5"/>
          <p:cNvGrpSpPr/>
          <p:nvPr/>
        </p:nvGrpSpPr>
        <p:grpSpPr>
          <a:xfrm>
            <a:off x="4610334" y="3194079"/>
            <a:ext cx="5966082" cy="3520870"/>
            <a:chOff x="0" y="0"/>
            <a:chExt cx="1377282" cy="812800"/>
          </a:xfrm>
        </p:grpSpPr>
        <p:sp>
          <p:nvSpPr>
            <p:cNvPr id="6" name="Freeform 6"/>
            <p:cNvSpPr/>
            <p:nvPr/>
          </p:nvSpPr>
          <p:spPr>
            <a:xfrm>
              <a:off x="0" y="0"/>
              <a:ext cx="1377282" cy="812800"/>
            </a:xfrm>
            <a:custGeom>
              <a:avLst/>
              <a:gdLst/>
              <a:ahLst/>
              <a:cxnLst/>
              <a:rect l="l" t="t" r="r" b="b"/>
              <a:pathLst>
                <a:path w="1377282" h="812800">
                  <a:moveTo>
                    <a:pt x="22060" y="0"/>
                  </a:moveTo>
                  <a:lnTo>
                    <a:pt x="1355222" y="0"/>
                  </a:lnTo>
                  <a:cubicBezTo>
                    <a:pt x="1367405" y="0"/>
                    <a:pt x="1377282" y="9877"/>
                    <a:pt x="1377282" y="22060"/>
                  </a:cubicBezTo>
                  <a:lnTo>
                    <a:pt x="1377282" y="790740"/>
                  </a:lnTo>
                  <a:cubicBezTo>
                    <a:pt x="1377282" y="796591"/>
                    <a:pt x="1374958" y="802202"/>
                    <a:pt x="1370821" y="806339"/>
                  </a:cubicBezTo>
                  <a:cubicBezTo>
                    <a:pt x="1366684" y="810476"/>
                    <a:pt x="1361073" y="812800"/>
                    <a:pt x="1355222" y="812800"/>
                  </a:cubicBezTo>
                  <a:lnTo>
                    <a:pt x="22060" y="812800"/>
                  </a:lnTo>
                  <a:cubicBezTo>
                    <a:pt x="16209" y="812800"/>
                    <a:pt x="10598" y="810476"/>
                    <a:pt x="6461" y="806339"/>
                  </a:cubicBezTo>
                  <a:cubicBezTo>
                    <a:pt x="2324" y="802202"/>
                    <a:pt x="0" y="796591"/>
                    <a:pt x="0" y="790740"/>
                  </a:cubicBezTo>
                  <a:lnTo>
                    <a:pt x="0" y="22060"/>
                  </a:lnTo>
                  <a:cubicBezTo>
                    <a:pt x="0" y="16209"/>
                    <a:pt x="2324" y="10598"/>
                    <a:pt x="6461" y="6461"/>
                  </a:cubicBezTo>
                  <a:cubicBezTo>
                    <a:pt x="10598" y="2324"/>
                    <a:pt x="16209" y="0"/>
                    <a:pt x="22060" y="0"/>
                  </a:cubicBezTo>
                  <a:close/>
                </a:path>
              </a:pathLst>
            </a:custGeom>
            <a:blipFill>
              <a:blip r:embed="rId3"/>
              <a:stretch>
                <a:fillRect l="-9391" r="-9391"/>
              </a:stretch>
            </a:blipFill>
          </p:spPr>
        </p:sp>
      </p:grpSp>
      <p:sp>
        <p:nvSpPr>
          <p:cNvPr id="7" name="TextBox 7"/>
          <p:cNvSpPr txBox="1"/>
          <p:nvPr/>
        </p:nvSpPr>
        <p:spPr>
          <a:xfrm>
            <a:off x="386687" y="-204161"/>
            <a:ext cx="3973534" cy="5556301"/>
          </a:xfrm>
          <a:prstGeom prst="rect">
            <a:avLst/>
          </a:prstGeom>
        </p:spPr>
        <p:txBody>
          <a:bodyPr lIns="0" tIns="0" rIns="0" bIns="0" rtlCol="0" anchor="t">
            <a:spAutoFit/>
          </a:bodyPr>
          <a:lstStyle/>
          <a:p>
            <a:pPr algn="ctr">
              <a:lnSpc>
                <a:spcPts val="2972"/>
              </a:lnSpc>
            </a:pPr>
            <a:endParaRPr/>
          </a:p>
          <a:p>
            <a:pPr algn="ctr">
              <a:lnSpc>
                <a:spcPts val="2972"/>
              </a:lnSpc>
            </a:pPr>
            <a:endParaRPr/>
          </a:p>
          <a:p>
            <a:pPr algn="ctr">
              <a:lnSpc>
                <a:spcPts val="2972"/>
              </a:lnSpc>
            </a:pPr>
            <a:endParaRPr/>
          </a:p>
          <a:p>
            <a:pPr algn="ctr">
              <a:lnSpc>
                <a:spcPts val="2972"/>
              </a:lnSpc>
              <a:spcBef>
                <a:spcPct val="0"/>
              </a:spcBef>
            </a:pPr>
            <a:r>
              <a:rPr lang="en-US" sz="2122" spc="-10">
                <a:solidFill>
                  <a:srgbClr val="F4E9DE"/>
                </a:solidFill>
                <a:latin typeface="Nunito"/>
                <a:ea typeface="Nunito"/>
                <a:cs typeface="Nunito"/>
                <a:sym typeface="Nunito"/>
              </a:rPr>
              <a:t>A fost organizat de </a:t>
            </a:r>
            <a:r>
              <a:rPr lang="en-US" sz="2122" b="1" spc="-10">
                <a:solidFill>
                  <a:srgbClr val="FEDD0C"/>
                </a:solidFill>
                <a:latin typeface="Nunito Bold"/>
                <a:ea typeface="Nunito Bold"/>
                <a:cs typeface="Nunito Bold"/>
                <a:sym typeface="Nunito Bold"/>
              </a:rPr>
              <a:t>Parchetul de pe lângă Înalta Curte de Casație și Justiție </a:t>
            </a:r>
            <a:r>
              <a:rPr lang="en-US" sz="2122" spc="-10">
                <a:solidFill>
                  <a:srgbClr val="F4E9DE"/>
                </a:solidFill>
                <a:latin typeface="Nunito"/>
                <a:ea typeface="Nunito"/>
                <a:cs typeface="Nunito"/>
                <a:sym typeface="Nunito"/>
              </a:rPr>
              <a:t>în colaborare cu </a:t>
            </a:r>
            <a:r>
              <a:rPr lang="en-US" sz="2122" b="1" spc="-10">
                <a:solidFill>
                  <a:srgbClr val="FEDD0C"/>
                </a:solidFill>
                <a:latin typeface="Nunito Bold"/>
                <a:ea typeface="Nunito Bold"/>
                <a:cs typeface="Nunito Bold"/>
                <a:sym typeface="Nunito Bold"/>
              </a:rPr>
              <a:t>Asociația A.D.E.P.T.</a:t>
            </a:r>
            <a:r>
              <a:rPr lang="en-US" sz="2122" spc="-10">
                <a:solidFill>
                  <a:srgbClr val="FEDD0C"/>
                </a:solidFill>
                <a:latin typeface="Nunito"/>
                <a:ea typeface="Nunito"/>
                <a:cs typeface="Nunito"/>
                <a:sym typeface="Nunito"/>
              </a:rPr>
              <a:t> </a:t>
            </a:r>
            <a:r>
              <a:rPr lang="en-US" sz="2122" spc="-10">
                <a:solidFill>
                  <a:srgbClr val="F4E9DE"/>
                </a:solidFill>
                <a:latin typeface="Nunito"/>
                <a:ea typeface="Nunito"/>
                <a:cs typeface="Nunito"/>
                <a:sym typeface="Nunito"/>
              </a:rPr>
              <a:t>și a oferit participanților informații bazate pe cercetare științifică, promovând practici eficiente de prevenire și intervenție în cazurile de violență domestică și consolidând competențele profesioniștilor din domeniul juridic și social.</a:t>
            </a:r>
          </a:p>
        </p:txBody>
      </p:sp>
      <p:grpSp>
        <p:nvGrpSpPr>
          <p:cNvPr id="8" name="Group 8"/>
          <p:cNvGrpSpPr/>
          <p:nvPr/>
        </p:nvGrpSpPr>
        <p:grpSpPr>
          <a:xfrm>
            <a:off x="5002360" y="378000"/>
            <a:ext cx="5427881" cy="1883275"/>
            <a:chOff x="0" y="0"/>
            <a:chExt cx="3589544" cy="1245440"/>
          </a:xfrm>
        </p:grpSpPr>
        <p:sp>
          <p:nvSpPr>
            <p:cNvPr id="9" name="Freeform 9"/>
            <p:cNvSpPr/>
            <p:nvPr/>
          </p:nvSpPr>
          <p:spPr>
            <a:xfrm>
              <a:off x="0" y="0"/>
              <a:ext cx="3589544" cy="1245440"/>
            </a:xfrm>
            <a:custGeom>
              <a:avLst/>
              <a:gdLst/>
              <a:ahLst/>
              <a:cxnLst/>
              <a:rect l="l" t="t" r="r" b="b"/>
              <a:pathLst>
                <a:path w="3589544" h="1245440">
                  <a:moveTo>
                    <a:pt x="54200" y="0"/>
                  </a:moveTo>
                  <a:lnTo>
                    <a:pt x="3535344" y="0"/>
                  </a:lnTo>
                  <a:cubicBezTo>
                    <a:pt x="3565277" y="0"/>
                    <a:pt x="3589544" y="24266"/>
                    <a:pt x="3589544" y="54200"/>
                  </a:cubicBezTo>
                  <a:lnTo>
                    <a:pt x="3589544" y="1191239"/>
                  </a:lnTo>
                  <a:cubicBezTo>
                    <a:pt x="3589544" y="1221173"/>
                    <a:pt x="3565277" y="1245440"/>
                    <a:pt x="3535344" y="1245440"/>
                  </a:cubicBezTo>
                  <a:lnTo>
                    <a:pt x="54200" y="1245440"/>
                  </a:lnTo>
                  <a:cubicBezTo>
                    <a:pt x="24266" y="1245440"/>
                    <a:pt x="0" y="1221173"/>
                    <a:pt x="0" y="1191239"/>
                  </a:cubicBezTo>
                  <a:lnTo>
                    <a:pt x="0" y="54200"/>
                  </a:lnTo>
                  <a:cubicBezTo>
                    <a:pt x="0" y="24266"/>
                    <a:pt x="24266" y="0"/>
                    <a:pt x="54200" y="0"/>
                  </a:cubicBezTo>
                  <a:close/>
                </a:path>
              </a:pathLst>
            </a:custGeom>
            <a:gradFill rotWithShape="1">
              <a:gsLst>
                <a:gs pos="0">
                  <a:srgbClr val="FB702B">
                    <a:alpha val="100000"/>
                  </a:srgbClr>
                </a:gs>
                <a:gs pos="100000">
                  <a:srgbClr val="FF8538">
                    <a:alpha val="100000"/>
                  </a:srgbClr>
                </a:gs>
              </a:gsLst>
              <a:path path="circle">
                <a:fillToRect r="100000" b="100000"/>
              </a:path>
              <a:tileRect l="-100000" t="-100000"/>
            </a:gradFill>
            <a:ln cap="rnd">
              <a:noFill/>
              <a:prstDash val="solid"/>
              <a:round/>
            </a:ln>
          </p:spPr>
        </p:sp>
        <p:sp>
          <p:nvSpPr>
            <p:cNvPr id="10" name="TextBox 10"/>
            <p:cNvSpPr txBox="1"/>
            <p:nvPr/>
          </p:nvSpPr>
          <p:spPr>
            <a:xfrm>
              <a:off x="0" y="57150"/>
              <a:ext cx="3589544" cy="1188290"/>
            </a:xfrm>
            <a:prstGeom prst="rect">
              <a:avLst/>
            </a:prstGeom>
          </p:spPr>
          <p:txBody>
            <a:bodyPr lIns="242777" tIns="242777" rIns="242777" bIns="242777" rtlCol="0" anchor="ctr"/>
            <a:lstStyle/>
            <a:p>
              <a:pPr marL="0" lvl="0" indent="0" algn="ctr">
                <a:lnSpc>
                  <a:spcPts val="2867"/>
                </a:lnSpc>
                <a:spcBef>
                  <a:spcPct val="0"/>
                </a:spcBef>
              </a:pPr>
              <a:endParaRPr/>
            </a:p>
          </p:txBody>
        </p:sp>
      </p:grpSp>
      <p:sp>
        <p:nvSpPr>
          <p:cNvPr id="11" name="TextBox 11"/>
          <p:cNvSpPr txBox="1"/>
          <p:nvPr/>
        </p:nvSpPr>
        <p:spPr>
          <a:xfrm>
            <a:off x="5250750" y="557068"/>
            <a:ext cx="4931101" cy="1463483"/>
          </a:xfrm>
          <a:prstGeom prst="rect">
            <a:avLst/>
          </a:prstGeom>
        </p:spPr>
        <p:txBody>
          <a:bodyPr lIns="0" tIns="0" rIns="0" bIns="0" rtlCol="0" anchor="t">
            <a:spAutoFit/>
          </a:bodyPr>
          <a:lstStyle/>
          <a:p>
            <a:pPr algn="ctr">
              <a:lnSpc>
                <a:spcPts val="2867"/>
              </a:lnSpc>
              <a:spcBef>
                <a:spcPct val="0"/>
              </a:spcBef>
            </a:pPr>
            <a:r>
              <a:rPr lang="en-US" sz="2867" b="1">
                <a:solidFill>
                  <a:srgbClr val="FEDD0C"/>
                </a:solidFill>
                <a:latin typeface="Nunito Bold"/>
                <a:ea typeface="Nunito Bold"/>
                <a:cs typeface="Nunito Bold"/>
                <a:sym typeface="Nunito Bold"/>
              </a:rPr>
              <a:t>Webinarul </a:t>
            </a:r>
            <a:r>
              <a:rPr lang="en-US" sz="2867" b="1" i="1">
                <a:solidFill>
                  <a:srgbClr val="FEDD0C"/>
                </a:solidFill>
                <a:latin typeface="Nunito Bold Italics"/>
                <a:ea typeface="Nunito Bold Italics"/>
                <a:cs typeface="Nunito Bold Italics"/>
                <a:sym typeface="Nunito Bold Italics"/>
              </a:rPr>
              <a:t>„VIOLENȚA DOMESTICĂ – FORMARE FUNDAMENTATĂ PE CERCETARE ȘTIINȚIFICĂ”</a:t>
            </a:r>
          </a:p>
        </p:txBody>
      </p:sp>
      <p:sp>
        <p:nvSpPr>
          <p:cNvPr id="12" name="Freeform 32">
            <a:extLst>
              <a:ext uri="{FF2B5EF4-FFF2-40B4-BE49-F238E27FC236}">
                <a16:creationId xmlns:a16="http://schemas.microsoft.com/office/drawing/2014/main" id="{670FACBD-C240-9F0B-5133-094C4F6A904C}"/>
              </a:ext>
            </a:extLst>
          </p:cNvPr>
          <p:cNvSpPr/>
          <p:nvPr/>
        </p:nvSpPr>
        <p:spPr>
          <a:xfrm>
            <a:off x="2385230" y="6172621"/>
            <a:ext cx="461793" cy="461793"/>
          </a:xfrm>
          <a:custGeom>
            <a:avLst/>
            <a:gdLst/>
            <a:ahLst/>
            <a:cxnLst/>
            <a:rect l="l" t="t" r="r" b="b"/>
            <a:pathLst>
              <a:path w="461793" h="461793">
                <a:moveTo>
                  <a:pt x="0" y="0"/>
                </a:moveTo>
                <a:lnTo>
                  <a:pt x="461793" y="0"/>
                </a:lnTo>
                <a:lnTo>
                  <a:pt x="461793" y="461793"/>
                </a:lnTo>
                <a:lnTo>
                  <a:pt x="0" y="46179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894</Words>
  <Application>Microsoft Office PowerPoint</Application>
  <PresentationFormat>Particularizare</PresentationFormat>
  <Paragraphs>94</Paragraphs>
  <Slides>15</Slides>
  <Notes>1</Notes>
  <HiddenSlides>0</HiddenSlides>
  <MMClips>0</MMClips>
  <ScaleCrop>false</ScaleCrop>
  <HeadingPairs>
    <vt:vector size="6" baseType="variant">
      <vt:variant>
        <vt:lpstr>Fonturi utilizate</vt:lpstr>
      </vt:variant>
      <vt:variant>
        <vt:i4>9</vt:i4>
      </vt:variant>
      <vt:variant>
        <vt:lpstr>Temă</vt:lpstr>
      </vt:variant>
      <vt:variant>
        <vt:i4>1</vt:i4>
      </vt:variant>
      <vt:variant>
        <vt:lpstr>Titluri diapozitive</vt:lpstr>
      </vt:variant>
      <vt:variant>
        <vt:i4>15</vt:i4>
      </vt:variant>
    </vt:vector>
  </HeadingPairs>
  <TitlesOfParts>
    <vt:vector size="25" baseType="lpstr">
      <vt:lpstr>Roboto Slab Bold</vt:lpstr>
      <vt:lpstr>Open Sans Bold</vt:lpstr>
      <vt:lpstr>Roboto</vt:lpstr>
      <vt:lpstr>Nunito Bold Italics</vt:lpstr>
      <vt:lpstr>Nunito Bold</vt:lpstr>
      <vt:lpstr>Nunito</vt:lpstr>
      <vt:lpstr>Open Sans</vt:lpstr>
      <vt:lpstr>Calibri</vt:lpstr>
      <vt:lpstr>Arial</vt:lpstr>
      <vt:lpstr>Office Theme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Template Raport Anual ONG-uri Copy 1</dc:title>
  <dc:creator>dan dan</dc:creator>
  <cp:lastModifiedBy>Voicu Corina</cp:lastModifiedBy>
  <cp:revision>4</cp:revision>
  <dcterms:created xsi:type="dcterms:W3CDTF">2006-08-16T00:00:00Z</dcterms:created>
  <dcterms:modified xsi:type="dcterms:W3CDTF">2026-02-12T20:07:58Z</dcterms:modified>
  <dc:identifier>DAG9fJ8Z0Ms</dc:identifier>
</cp:coreProperties>
</file>